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4" r:id="rId3"/>
    <p:sldId id="286" r:id="rId4"/>
    <p:sldId id="297" r:id="rId5"/>
    <p:sldId id="296" r:id="rId6"/>
    <p:sldId id="299" r:id="rId7"/>
    <p:sldId id="287" r:id="rId8"/>
    <p:sldId id="288" r:id="rId9"/>
    <p:sldId id="290" r:id="rId10"/>
    <p:sldId id="292" r:id="rId11"/>
    <p:sldId id="300" r:id="rId12"/>
    <p:sldId id="31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4" r:id="rId23"/>
    <p:sldId id="315" r:id="rId24"/>
    <p:sldId id="316" r:id="rId25"/>
    <p:sldId id="317" r:id="rId26"/>
    <p:sldId id="312" r:id="rId27"/>
    <p:sldId id="313" r:id="rId28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6600"/>
    <a:srgbClr val="000066"/>
    <a:srgbClr val="D6DAF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166" autoAdjust="0"/>
    <p:restoredTop sz="94615" autoAdjust="0"/>
  </p:normalViewPr>
  <p:slideViewPr>
    <p:cSldViewPr>
      <p:cViewPr>
        <p:scale>
          <a:sx n="75" d="100"/>
          <a:sy n="75" d="100"/>
        </p:scale>
        <p:origin x="120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\&#1056;&#1072;&#1073;&#1086;&#1095;&#1080;&#1081;%20&#1089;&#1090;&#1086;&#1083;\LPI\Final%20docs\1\TRAX_CALCULATIOn_for_Antalya_VER_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LPI\Final%20docs\1\TRAX_CALCULATIOn_for_Antalya_VER_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2.6537232241131206E-2"/>
          <c:y val="0.10740036823394868"/>
          <c:w val="0.9560341130154647"/>
          <c:h val="0.73101378778584158"/>
        </c:manualLayout>
      </c:layout>
      <c:barChart>
        <c:barDir val="col"/>
        <c:grouping val="clustered"/>
        <c:ser>
          <c:idx val="0"/>
          <c:order val="0"/>
          <c:tx>
            <c:strRef>
              <c:f>'ADJ TRAX indexes'!$A$3</c:f>
              <c:strCache>
                <c:ptCount val="1"/>
                <c:pt idx="0">
                  <c:v>TRANS-RUSSIA ROUTE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'ADJ TRAX indexes'!$B$2:$F$2</c:f>
              <c:strCache>
                <c:ptCount val="5"/>
                <c:pt idx="0">
                  <c:v>INDEX</c:v>
                </c:pt>
                <c:pt idx="1">
                  <c:v>TRAVEL COST</c:v>
                </c:pt>
                <c:pt idx="2">
                  <c:v>TIME COST</c:v>
                </c:pt>
                <c:pt idx="3">
                  <c:v>Reliability</c:v>
                </c:pt>
                <c:pt idx="4">
                  <c:v>Safety/Security</c:v>
                </c:pt>
              </c:strCache>
            </c:strRef>
          </c:cat>
          <c:val>
            <c:numRef>
              <c:f>'ADJ TRAX indexes'!$B$3:$F$3</c:f>
              <c:numCache>
                <c:formatCode>0</c:formatCode>
                <c:ptCount val="5"/>
                <c:pt idx="0">
                  <c:v>3031.7762707340958</c:v>
                </c:pt>
                <c:pt idx="1">
                  <c:v>1255.2674860586128</c:v>
                </c:pt>
                <c:pt idx="2">
                  <c:v>6767.4064996867464</c:v>
                </c:pt>
                <c:pt idx="3">
                  <c:v>6373.3376317074844</c:v>
                </c:pt>
                <c:pt idx="4">
                  <c:v>71.952329395594958</c:v>
                </c:pt>
              </c:numCache>
            </c:numRef>
          </c:val>
        </c:ser>
        <c:ser>
          <c:idx val="1"/>
          <c:order val="1"/>
          <c:tx>
            <c:strRef>
              <c:f>'ADJ TRAX indexes'!$A$4</c:f>
              <c:strCache>
                <c:ptCount val="1"/>
                <c:pt idx="0">
                  <c:v>TRANS-TURKEY ROUTE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4"/>
              <c:layout>
                <c:manualLayout>
                  <c:x val="9.6808562627322312E-17"/>
                  <c:y val="-2.9143897996357013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'ADJ TRAX indexes'!$B$2:$F$2</c:f>
              <c:strCache>
                <c:ptCount val="5"/>
                <c:pt idx="0">
                  <c:v>INDEX</c:v>
                </c:pt>
                <c:pt idx="1">
                  <c:v>TRAVEL COST</c:v>
                </c:pt>
                <c:pt idx="2">
                  <c:v>TIME COST</c:v>
                </c:pt>
                <c:pt idx="3">
                  <c:v>Reliability</c:v>
                </c:pt>
                <c:pt idx="4">
                  <c:v>Safety/Security</c:v>
                </c:pt>
              </c:strCache>
            </c:strRef>
          </c:cat>
          <c:val>
            <c:numRef>
              <c:f>'ADJ TRAX indexes'!$B$4:$F$4</c:f>
              <c:numCache>
                <c:formatCode>0</c:formatCode>
                <c:ptCount val="5"/>
                <c:pt idx="0">
                  <c:v>6357.8320013540242</c:v>
                </c:pt>
                <c:pt idx="1">
                  <c:v>1896.1545607255064</c:v>
                </c:pt>
                <c:pt idx="2">
                  <c:v>7775.5659573705316</c:v>
                </c:pt>
                <c:pt idx="3">
                  <c:v>8839.0125299213414</c:v>
                </c:pt>
                <c:pt idx="4">
                  <c:v>76.201551960359026</c:v>
                </c:pt>
              </c:numCache>
            </c:numRef>
          </c:val>
        </c:ser>
        <c:ser>
          <c:idx val="2"/>
          <c:order val="2"/>
          <c:tx>
            <c:strRef>
              <c:f>'ADJ TRAX indexes'!$A$5</c:f>
              <c:strCache>
                <c:ptCount val="1"/>
                <c:pt idx="0">
                  <c:v>TRANS-CAUCASUS ROUTE</c:v>
                </c:pt>
              </c:strCache>
            </c:strRef>
          </c:tx>
          <c:spPr>
            <a:solidFill>
              <a:schemeClr val="bg1"/>
            </a:solidFill>
          </c:spPr>
          <c:dLbls>
            <c:dLbl>
              <c:idx val="2"/>
              <c:layout>
                <c:manualLayout>
                  <c:x val="-5.5974737532808509E-2"/>
                  <c:y val="4.4175627504777014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4.1979986876640417E-2"/>
                  <c:y val="5.5013216457927751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'ADJ TRAX indexes'!$B$2:$F$2</c:f>
              <c:strCache>
                <c:ptCount val="5"/>
                <c:pt idx="0">
                  <c:v>INDEX</c:v>
                </c:pt>
                <c:pt idx="1">
                  <c:v>TRAVEL COST</c:v>
                </c:pt>
                <c:pt idx="2">
                  <c:v>TIME COST</c:v>
                </c:pt>
                <c:pt idx="3">
                  <c:v>Reliability</c:v>
                </c:pt>
                <c:pt idx="4">
                  <c:v>Safety/Security</c:v>
                </c:pt>
              </c:strCache>
            </c:strRef>
          </c:cat>
          <c:val>
            <c:numRef>
              <c:f>'ADJ TRAX indexes'!$B$5:$F$5</c:f>
              <c:numCache>
                <c:formatCode>0</c:formatCode>
                <c:ptCount val="5"/>
                <c:pt idx="0">
                  <c:v>8168.7016418555731</c:v>
                </c:pt>
                <c:pt idx="1">
                  <c:v>2993.9998447724729</c:v>
                </c:pt>
                <c:pt idx="2">
                  <c:v>11242.656966490067</c:v>
                </c:pt>
                <c:pt idx="3">
                  <c:v>10849.456624000699</c:v>
                </c:pt>
                <c:pt idx="4">
                  <c:v>145.79834939015001</c:v>
                </c:pt>
              </c:numCache>
            </c:numRef>
          </c:val>
        </c:ser>
        <c:dLbls>
          <c:showVal val="1"/>
        </c:dLbls>
        <c:overlap val="-25"/>
        <c:axId val="4351104"/>
        <c:axId val="4353024"/>
      </c:barChart>
      <c:catAx>
        <c:axId val="43511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="1" cap="all" baseline="0">
                <a:solidFill>
                  <a:schemeClr val="bg1"/>
                </a:solidFill>
              </a:defRPr>
            </a:pPr>
            <a:endParaRPr lang="en-US"/>
          </a:p>
        </c:txPr>
        <c:crossAx val="4353024"/>
        <c:crosses val="autoZero"/>
        <c:auto val="1"/>
        <c:lblAlgn val="ctr"/>
        <c:lblOffset val="100"/>
      </c:catAx>
      <c:valAx>
        <c:axId val="4353024"/>
        <c:scaling>
          <c:orientation val="minMax"/>
        </c:scaling>
        <c:delete val="1"/>
        <c:axPos val="l"/>
        <c:numFmt formatCode="0" sourceLinked="1"/>
        <c:tickLblPos val="none"/>
        <c:crossAx val="435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4440458047582849E-2"/>
          <c:y val="2.5105950363799482E-2"/>
          <c:w val="0.97942050976088202"/>
          <c:h val="7.5949367088607569E-2"/>
        </c:manualLayout>
      </c:layout>
      <c:txPr>
        <a:bodyPr/>
        <a:lstStyle/>
        <a:p>
          <a:pPr>
            <a:defRPr sz="1800"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9"/>
  <c:chart>
    <c:autoTitleDeleted val="1"/>
    <c:plotArea>
      <c:layout>
        <c:manualLayout>
          <c:layoutTarget val="inner"/>
          <c:xMode val="edge"/>
          <c:yMode val="edge"/>
          <c:x val="0.18047771399957718"/>
          <c:y val="5.0925925925925923E-2"/>
          <c:w val="0.77821689422281692"/>
          <c:h val="0.79869969378827876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0"/>
                      <a:t>72</a:t>
                    </a:r>
                  </a:p>
                </c:rich>
              </c:tx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1800" b="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2"/>
              <c:layout>
                <c:manualLayout>
                  <c:x val="-0.10665706915340083"/>
                  <c:y val="-1.4051957574152634E-2"/>
                </c:manualLayout>
              </c:layout>
              <c:spPr/>
              <c:txPr>
                <a:bodyPr/>
                <a:lstStyle/>
                <a:p>
                  <a:pPr>
                    <a:defRPr sz="1600" b="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val>
            <c:numRef>
              <c:f>'ADJ TRAX indexes'!$F$3:$F$5</c:f>
              <c:numCache>
                <c:formatCode>0</c:formatCode>
                <c:ptCount val="3"/>
                <c:pt idx="0">
                  <c:v>71.952329395594958</c:v>
                </c:pt>
                <c:pt idx="1">
                  <c:v>76.201551960359026</c:v>
                </c:pt>
                <c:pt idx="2">
                  <c:v>145.79834939015001</c:v>
                </c:pt>
              </c:numCache>
            </c:numRef>
          </c:val>
        </c:ser>
        <c:dLbls>
          <c:showVal val="1"/>
        </c:dLbls>
        <c:gapWidth val="60"/>
        <c:overlap val="-49"/>
        <c:axId val="54712960"/>
        <c:axId val="54756096"/>
      </c:barChart>
      <c:catAx>
        <c:axId val="54712960"/>
        <c:scaling>
          <c:orientation val="minMax"/>
        </c:scaling>
        <c:delete val="1"/>
        <c:axPos val="b"/>
        <c:majorTickMark val="none"/>
        <c:tickLblPos val="none"/>
        <c:crossAx val="54756096"/>
        <c:crosses val="autoZero"/>
        <c:auto val="1"/>
        <c:lblAlgn val="ctr"/>
        <c:lblOffset val="100"/>
      </c:catAx>
      <c:valAx>
        <c:axId val="54756096"/>
        <c:scaling>
          <c:orientation val="minMax"/>
        </c:scaling>
        <c:delete val="1"/>
        <c:axPos val="l"/>
        <c:numFmt formatCode="0" sourceLinked="1"/>
        <c:tickLblPos val="none"/>
        <c:crossAx val="54712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0.78947</cdr:x>
      <cdr:y>0.11168</cdr:y>
    </cdr:from>
    <cdr:to>
      <cdr:x>0.98289</cdr:x>
      <cdr:y>0.83756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7218914" y="529414"/>
          <a:ext cx="1768632" cy="3441008"/>
        </a:xfrm>
        <a:prstGeom xmlns:a="http://schemas.openxmlformats.org/drawingml/2006/main" prst="rect">
          <a:avLst/>
        </a:prstGeom>
        <a:solidFill xmlns:a="http://schemas.openxmlformats.org/drawingml/2006/main">
          <a:srgbClr val="990000"/>
        </a:solidFill>
        <a:ln xmlns:a="http://schemas.openxmlformats.org/drawingml/2006/main" w="12700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0.22097</cdr:x>
      <cdr:y>0.16768</cdr:y>
    </cdr:from>
    <cdr:to>
      <cdr:x>0.22114</cdr:x>
      <cdr:y>0.93925</cdr:y>
    </cdr:to>
    <cdr:sp macro="" textlink="">
      <cdr:nvSpPr>
        <cdr:cNvPr id="4" name="Прямая соединительная линия 3"/>
        <cdr:cNvSpPr/>
      </cdr:nvSpPr>
      <cdr:spPr bwMode="auto">
        <a:xfrm xmlns:a="http://schemas.openxmlformats.org/drawingml/2006/main" rot="5400000">
          <a:off x="2020511" y="794878"/>
          <a:ext cx="1589" cy="365760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44A308-2C2B-4071-8D81-C42999DEF2D0}" type="datetimeFigureOut">
              <a:rPr lang="it-IT"/>
              <a:pPr>
                <a:defRPr/>
              </a:pPr>
              <a:t>08/06/2011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D79383-B8DB-4F6B-A0CF-EB626D50203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D3708C2-903A-46B5-BD7D-6407609BA0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26759-AC89-47FA-BA1B-F5583AA1099D}" type="slidenum">
              <a:rPr lang="it-IT" smtClean="0"/>
              <a:pPr/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5B812-2C65-4EA4-9999-9DB759EE68FF}" type="slidenum">
              <a:rPr lang="it-IT" smtClean="0"/>
              <a:pPr/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A0D12-086B-4674-9544-8470B0CF8A3A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70E38-6C27-49C4-BD1A-66733044F490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Brussels, `May 2011</a:t>
            </a:r>
            <a:endParaRPr lang="it-IT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B581-319B-44FE-86FE-F5B6E036E39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9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050" y="6400800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Immagine 10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696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533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3962400"/>
          </a:xfrm>
        </p:spPr>
        <p:txBody>
          <a:bodyPr/>
          <a:lstStyle>
            <a:lvl1pPr>
              <a:buClr>
                <a:srgbClr val="FF66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FF66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FF66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FF66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FF66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421DF-3FA2-4985-BE53-4D214E80D34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050" y="6400800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Immagine 4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696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114800" cy="3962400"/>
          </a:xfrm>
        </p:spPr>
        <p:txBody>
          <a:bodyPr/>
          <a:lstStyle>
            <a:lvl1pPr>
              <a:buClr>
                <a:srgbClr val="FF6600"/>
              </a:buClr>
              <a:defRPr sz="2400"/>
            </a:lvl1pPr>
            <a:lvl2pPr>
              <a:buClr>
                <a:srgbClr val="FF6600"/>
              </a:buClr>
              <a:defRPr sz="2000"/>
            </a:lvl2pPr>
            <a:lvl3pPr>
              <a:buClr>
                <a:srgbClr val="FF6600"/>
              </a:buClr>
              <a:defRPr sz="1800"/>
            </a:lvl3pPr>
            <a:lvl4pPr>
              <a:buClr>
                <a:srgbClr val="FF6600"/>
              </a:buClr>
              <a:defRPr sz="1600"/>
            </a:lvl4pPr>
            <a:lvl5pPr>
              <a:buClr>
                <a:srgbClr val="FF6600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114800" cy="3962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1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XXXXXXXXXXXXXXXXXXXX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6F53-AC24-4381-9568-0C2002BD7A6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3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050" y="6400800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Immagine 4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696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XXXXXXXXXXXXXXXXXXxxx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7D8B-AA18-40DD-88A6-A3593A49976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3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050" y="6400800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Immagine 4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696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XXXXXXXXXXXXXXXXXXXXXXXXXXXXXXX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B8C2A-9E04-4686-81FA-0A5463DB093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382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770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XXXXXXXXXXXXXXXXXXX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5EC9321-215E-471A-944D-CB20FDFD681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3400" y="1981200"/>
            <a:ext cx="8077200" cy="1089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cap="small" dirty="0" smtClean="0"/>
              <a:t>Activities till TIF 2012</a:t>
            </a:r>
            <a:endParaRPr lang="it-IT" sz="3200" b="1" cap="small" dirty="0" smtClean="0"/>
          </a:p>
        </p:txBody>
      </p:sp>
      <p:sp>
        <p:nvSpPr>
          <p:cNvPr id="921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867400"/>
            <a:ext cx="8153400" cy="762000"/>
          </a:xfrm>
        </p:spPr>
        <p:txBody>
          <a:bodyPr/>
          <a:lstStyle/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200" dirty="0" smtClean="0"/>
              <a:t>Milan, 08 June  2012</a:t>
            </a:r>
            <a:endParaRPr lang="en-US" sz="1200" dirty="0" smtClean="0"/>
          </a:p>
        </p:txBody>
      </p:sp>
      <p:pic>
        <p:nvPicPr>
          <p:cNvPr id="9219" name="Immagine 3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47688"/>
            <a:ext cx="13398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Immagine 4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33400"/>
            <a:ext cx="13065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3451225"/>
            <a:ext cx="80772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kern="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IDEA Project</a:t>
            </a:r>
          </a:p>
          <a:p>
            <a:pPr algn="ctr">
              <a:defRPr/>
            </a:pPr>
            <a:r>
              <a:rPr lang="en-US" sz="1600" b="1" i="1" kern="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Transport dialogue and interoperability between the EU and its </a:t>
            </a:r>
            <a:r>
              <a:rPr lang="en-US" sz="1600" b="1" i="1" kern="0" dirty="0" err="1">
                <a:solidFill>
                  <a:srgbClr val="FF6600"/>
                </a:solidFill>
                <a:latin typeface="+mj-lt"/>
                <a:ea typeface="+mj-ea"/>
                <a:cs typeface="+mj-cs"/>
              </a:rPr>
              <a:t>neighbouring</a:t>
            </a:r>
            <a:r>
              <a:rPr lang="en-US" sz="1600" b="1" i="1" kern="0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 countries and Central Asian countries</a:t>
            </a:r>
          </a:p>
          <a:p>
            <a:pPr algn="ctr">
              <a:defRPr/>
            </a:pPr>
            <a:endParaRPr lang="en-US" sz="1600" b="1" kern="0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1600" b="1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Project funded by European Union DG </a:t>
            </a:r>
            <a:r>
              <a:rPr lang="en-US" sz="1600" b="1" kern="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DEVCO</a:t>
            </a:r>
            <a:endParaRPr lang="en-US" sz="16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sz="2400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2000" kern="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Ashraf</a:t>
            </a:r>
            <a:r>
              <a:rPr lang="en-US" sz="2000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Hamed</a:t>
            </a:r>
            <a:endParaRPr lang="en-US" sz="2000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2000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IDEA Project</a:t>
            </a:r>
            <a:endParaRPr lang="it-IT" sz="2000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2011 - Intermodal Index </a:t>
            </a:r>
            <a:endParaRPr lang="uk-UA" b="1" smtClean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1916113"/>
            <a:ext cx="84963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2000" dirty="0">
              <a:latin typeface="+mn-lt"/>
            </a:endParaRPr>
          </a:p>
          <a:p>
            <a:pPr algn="ctr">
              <a:defRPr/>
            </a:pPr>
            <a:endParaRPr lang="en-US" sz="2000" dirty="0">
              <a:latin typeface="+mn-lt"/>
            </a:endParaRPr>
          </a:p>
          <a:p>
            <a:pPr algn="ctr"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843213" y="1196975"/>
            <a:ext cx="3395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TENTATIVE WORKING PLAN </a:t>
            </a:r>
            <a:endParaRPr lang="uk-UA" b="1"/>
          </a:p>
        </p:txBody>
      </p:sp>
      <p:graphicFrame>
        <p:nvGraphicFramePr>
          <p:cNvPr id="21553" name="Group 49"/>
          <p:cNvGraphicFramePr>
            <a:graphicFrameLocks noGrp="1"/>
          </p:cNvGraphicFramePr>
          <p:nvPr/>
        </p:nvGraphicFramePr>
        <p:xfrm>
          <a:off x="827088" y="1628775"/>
          <a:ext cx="7632700" cy="4608514"/>
        </p:xfrm>
        <a:graphic>
          <a:graphicData uri="http://schemas.openxmlformats.org/drawingml/2006/table">
            <a:tbl>
              <a:tblPr/>
              <a:tblGrid>
                <a:gridCol w="1403350"/>
                <a:gridCol w="62293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2011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Activity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365D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June,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Elaboration of the Questionnaires and Data gathering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July/ August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Carry out the interviews with 1) the national railway administrations / companies and 2) operators / companies / freight forwarders, providing services of rail transportation.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IRU cooperation and Obtaining Journals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August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Data analysis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Calculation of the index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October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Calibri" pitchFamily="34" charset="0"/>
                          <a:cs typeface="Times New Roman" pitchFamily="18" charset="0"/>
                        </a:rPr>
                        <a:t>Presentation of the results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147" marR="611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Cooperation with the World Bank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382000" cy="5094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The world Bank is setting a unified approach for </a:t>
            </a:r>
            <a:br>
              <a:rPr lang="en-US" smtClean="0"/>
            </a:br>
            <a:endParaRPr lang="en-US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PERFORMANCE OF LAND TRANSPORT CORRIDORS LINKING EUROPE AND ASIA THROUGH CENTRAL ASIA</a:t>
            </a:r>
            <a:r>
              <a:rPr lang="en-US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en-US" smtClean="0"/>
              <a:t>The world Bank has expressed its interest in the TRACECA tools (GIS / Model and TRAX)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en-US" smtClean="0"/>
              <a:t>TRAX methodology will be added to the analysis and adopted as the leading method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en-US" smtClean="0"/>
              <a:t>Exchange of information on Driver’s Journals and Rail information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30000"/>
              </a:spcAft>
            </a:pPr>
            <a:r>
              <a:rPr lang="en-US" smtClean="0"/>
              <a:t>Establish work group with World Bank team to adopt TRACECA methodology and improvements (Partnering with IRU). First meeting is scheduled June 27, in DC.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smtClean="0"/>
              <a:t>TRACECA Training Programme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TRAINING APPROACH                   TRAINEES APPROACH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4114800" cy="990600"/>
          </a:xfrm>
          <a:solidFill>
            <a:srgbClr val="990000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  <a:latin typeface="Calibri" pitchFamily="34" charset="0"/>
              </a:rPr>
              <a:t>TRACECA Transport Forecast model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57200" y="4114800"/>
            <a:ext cx="4114800" cy="1905000"/>
          </a:xfrm>
          <a:prstGeom prst="rect">
            <a:avLst/>
          </a:prstGeom>
          <a:solidFill>
            <a:srgbClr val="990000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TRACECA Appraisal Tool</a:t>
            </a:r>
          </a:p>
          <a:p>
            <a:pPr>
              <a:spcBef>
                <a:spcPct val="20000"/>
              </a:spcBef>
            </a:pPr>
            <a:endParaRPr lang="en-US" sz="240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TRACECA Investment Manual </a:t>
            </a:r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1371600" y="2286000"/>
            <a:ext cx="1905000" cy="1600200"/>
          </a:xfrm>
          <a:prstGeom prst="hexagon">
            <a:avLst>
              <a:gd name="adj" fmla="val 29762"/>
              <a:gd name="vf" fmla="val 115470"/>
            </a:avLst>
          </a:prstGeom>
          <a:solidFill>
            <a:srgbClr val="00206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MON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- </a:t>
            </a:r>
            <a:br>
              <a:rPr lang="en-US">
                <a:solidFill>
                  <a:schemeClr val="bg1"/>
                </a:solidFill>
                <a:latin typeface="Calibri" pitchFamily="34" charset="0"/>
              </a:rPr>
            </a:br>
            <a:r>
              <a:rPr lang="en-US">
                <a:solidFill>
                  <a:schemeClr val="bg1"/>
                </a:solidFill>
                <a:latin typeface="Calibri" pitchFamily="34" charset="0"/>
              </a:rPr>
              <a:t>FRI 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5867400" y="990600"/>
            <a:ext cx="1600200" cy="1219200"/>
          </a:xfrm>
          <a:prstGeom prst="rect">
            <a:avLst/>
          </a:prstGeom>
          <a:solidFill>
            <a:srgbClr val="00206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List of nominees per country</a:t>
            </a:r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 rot="5400000">
            <a:off x="5676900" y="1828800"/>
            <a:ext cx="2057400" cy="3200400"/>
          </a:xfrm>
          <a:prstGeom prst="homePlate">
            <a:avLst>
              <a:gd name="adj" fmla="val 25000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Trainees Profile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Work scope and position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Linguistic capabilities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 Logistics Grouping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alibri" pitchFamily="34" charset="0"/>
              </a:rPr>
              <a:t>Maximum Number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953000" y="4572000"/>
            <a:ext cx="1600200" cy="1219200"/>
          </a:xfrm>
          <a:prstGeom prst="rect">
            <a:avLst/>
          </a:prstGeom>
          <a:solidFill>
            <a:srgbClr val="00206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List of Participants / Location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6934200" y="4572000"/>
            <a:ext cx="1600200" cy="1219200"/>
          </a:xfrm>
          <a:prstGeom prst="rect">
            <a:avLst/>
          </a:prstGeom>
          <a:solidFill>
            <a:srgbClr val="00206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E-Learning Platform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of Delivery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382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Starting Mondays with arrival of the participants and ending on Friday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Training will be held in English with Russian translation where necessary.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For modeling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Deploying local tutors will ensure the understanding quality and close supervision for non-English speakers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So far we secured trainers from Kazakhstan and Turkey.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The local trainers will receive a special training prior to the course start (if necessary)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Hands on training with computers with VISUM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For appraisal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Each of the 4 appraisal training sessions, the content will be tailored and derived from the countries’ requirements.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 number of attendees will be approx. 15 participants.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All training focus on interactive work with TRACECA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 certificate of attendance will be issued to candidates who attended 100% of the course hours.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Additional (Continuing Education) – E-IDEA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36" name="Group 2036"/>
          <p:cNvGraphicFramePr>
            <a:graphicFrameLocks noGrp="1"/>
          </p:cNvGraphicFramePr>
          <p:nvPr/>
        </p:nvGraphicFramePr>
        <p:xfrm>
          <a:off x="228600" y="457200"/>
          <a:ext cx="8382000" cy="6096000"/>
        </p:xfrm>
        <a:graphic>
          <a:graphicData uri="http://schemas.openxmlformats.org/drawingml/2006/table">
            <a:tbl>
              <a:tblPr/>
              <a:tblGrid>
                <a:gridCol w="2062163"/>
                <a:gridCol w="1347787"/>
                <a:gridCol w="1812925"/>
                <a:gridCol w="1652588"/>
                <a:gridCol w="1506537"/>
              </a:tblGrid>
              <a:tr h="182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Model Training Participants (distribution)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Country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Nomi.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Accepted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rejected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backup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Azerbaijan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Armenia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Bulgaria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Georgia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Kazkhstan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Kyrgyzstan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Moldova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Romania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Tajikistan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Turkey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Uzbekistan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112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63" name="Group 667"/>
          <p:cNvGraphicFramePr>
            <a:graphicFrameLocks noGrp="1"/>
          </p:cNvGraphicFramePr>
          <p:nvPr>
            <p:ph idx="4294967295"/>
          </p:nvPr>
        </p:nvGraphicFramePr>
        <p:xfrm>
          <a:off x="838200" y="409575"/>
          <a:ext cx="8153400" cy="6050280"/>
        </p:xfrm>
        <a:graphic>
          <a:graphicData uri="http://schemas.openxmlformats.org/drawingml/2006/table">
            <a:tbl>
              <a:tblPr/>
              <a:tblGrid>
                <a:gridCol w="912813"/>
                <a:gridCol w="1389062"/>
                <a:gridCol w="2781300"/>
                <a:gridCol w="3070225"/>
              </a:tblGrid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Venue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Countries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Number of Trainees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142875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AZERBAIJAN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Azerbaijan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Kyrgyzstan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Uzbekistan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Georgia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BULGARIA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Bulgaria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Moldova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Romania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KAZAKHSTAN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Kazakhstan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Tajikistan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TURKEY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Turkey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Georgia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 (KIEV)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Armenia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 (ODESSA)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8775" name="Text Box 665"/>
          <p:cNvSpPr txBox="1">
            <a:spLocks noChangeArrowheads="1"/>
          </p:cNvSpPr>
          <p:nvPr/>
        </p:nvSpPr>
        <p:spPr bwMode="auto">
          <a:xfrm rot="-5400000">
            <a:off x="-1930400" y="3244850"/>
            <a:ext cx="4837113" cy="3667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MODEL TRAINING SET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36" name="Group 2036"/>
          <p:cNvGraphicFramePr>
            <a:graphicFrameLocks noGrp="1"/>
          </p:cNvGraphicFramePr>
          <p:nvPr/>
        </p:nvGraphicFramePr>
        <p:xfrm>
          <a:off x="228600" y="457200"/>
          <a:ext cx="8382000" cy="5715000"/>
        </p:xfrm>
        <a:graphic>
          <a:graphicData uri="http://schemas.openxmlformats.org/drawingml/2006/table">
            <a:tbl>
              <a:tblPr/>
              <a:tblGrid>
                <a:gridCol w="2062163"/>
                <a:gridCol w="1347787"/>
                <a:gridCol w="1812925"/>
                <a:gridCol w="1652588"/>
                <a:gridCol w="1506537"/>
              </a:tblGrid>
              <a:tr h="182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Appraisal Training Participants (distribution)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Country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Nomi.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Accepted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rejected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backup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Azerbaijan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Armenia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Bulgaria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Georgia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Kazkhstan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Kyrgyzstan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Moldova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Romania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Tajikistan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Turkey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Uzbekistan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it-IT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63" name="Group 667"/>
          <p:cNvGraphicFramePr>
            <a:graphicFrameLocks noGrp="1"/>
          </p:cNvGraphicFramePr>
          <p:nvPr>
            <p:ph idx="4294967295"/>
          </p:nvPr>
        </p:nvGraphicFramePr>
        <p:xfrm>
          <a:off x="762000" y="838200"/>
          <a:ext cx="8153400" cy="5181600"/>
        </p:xfrm>
        <a:graphic>
          <a:graphicData uri="http://schemas.openxmlformats.org/drawingml/2006/table">
            <a:tbl>
              <a:tblPr/>
              <a:tblGrid>
                <a:gridCol w="912813"/>
                <a:gridCol w="1389062"/>
                <a:gridCol w="2781300"/>
                <a:gridCol w="3070225"/>
              </a:tblGrid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Venue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Countries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Number of Trainees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142875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AZERBAIJAN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Azerbaijan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Moldova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Uzbekistan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Tajikistan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KAZAKHSTAN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Kazakhstan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Armenia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Kyrgyzstan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TURKEY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Turkey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Romania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Georgia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Bulgaria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Bulgaria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0812" name="Text Box 665"/>
          <p:cNvSpPr txBox="1">
            <a:spLocks noChangeArrowheads="1"/>
          </p:cNvSpPr>
          <p:nvPr/>
        </p:nvSpPr>
        <p:spPr bwMode="auto">
          <a:xfrm rot="-5400000">
            <a:off x="-1930400" y="3244850"/>
            <a:ext cx="4837113" cy="3667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APPRAISAL TRAINING SET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>
            <p:ph idx="4294967295"/>
          </p:nvPr>
        </p:nvGraphicFramePr>
        <p:xfrm>
          <a:off x="381000" y="1057275"/>
          <a:ext cx="8382000" cy="3840480"/>
        </p:xfrm>
        <a:graphic>
          <a:graphicData uri="http://schemas.openxmlformats.org/drawingml/2006/table">
            <a:tbl>
              <a:tblPr/>
              <a:tblGrid>
                <a:gridCol w="914400"/>
                <a:gridCol w="1089025"/>
                <a:gridCol w="788988"/>
                <a:gridCol w="768350"/>
                <a:gridCol w="806450"/>
                <a:gridCol w="925512"/>
                <a:gridCol w="1096963"/>
                <a:gridCol w="1130300"/>
                <a:gridCol w="862012"/>
              </a:tblGrid>
              <a:tr h="314325">
                <a:tc rowSpan="2"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ARRIVE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LEAVE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2738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Wed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Thu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Appraisal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Turkey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Ankara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Turkey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Ankara</a:t>
                      </a: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24-Jun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Bulgaria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Sofia</a:t>
                      </a: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4-Jul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5-Jul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6-Jul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7-Jul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8-Jul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 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ODESSA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22-Aug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23-Aug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24-Aug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25-Aug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26-Aug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Appraisal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 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Kiev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29-Aug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30-Aug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31-Aug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1-Sep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2-Sep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Ukraine 2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Kiev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5-Sep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6-Sep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7-Sep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8-Sep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9-Sep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Kazakhstan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Almaty</a:t>
                      </a: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Appraisal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Kazakhstan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Almaty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Appraisal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Azerbaijan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Baku</a:t>
                      </a: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31-Oct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1-Nov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2-Nov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3-Nov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4-Nov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Model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Azerbaijan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Baku</a:t>
                      </a: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7-Nov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8-Nov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9-Nov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10-Nov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11-Nov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>
            <a:spLocks noGrp="1"/>
          </p:cNvSpPr>
          <p:nvPr>
            <p:ph type="title" idx="4294967295"/>
          </p:nvPr>
        </p:nvSpPr>
        <p:spPr>
          <a:xfrm>
            <a:off x="457200" y="2895600"/>
            <a:ext cx="8382000" cy="533400"/>
          </a:xfrm>
        </p:spPr>
        <p:txBody>
          <a:bodyPr/>
          <a:lstStyle/>
          <a:p>
            <a:pPr eaLnBrk="1" hangingPunct="1"/>
            <a:r>
              <a:rPr lang="en-US" smtClean="0"/>
              <a:t>TRACECA Route Attractiveness indeX (TRAX)</a:t>
            </a:r>
            <a:endParaRPr lang="it-IT" smtClean="0"/>
          </a:p>
        </p:txBody>
      </p:sp>
      <p:sp>
        <p:nvSpPr>
          <p:cNvPr id="5" name="Segnaposto numero diapositiva 4"/>
          <p:cNvSpPr txBox="1">
            <a:spLocks noGrp="1"/>
          </p:cNvSpPr>
          <p:nvPr/>
        </p:nvSpPr>
        <p:spPr bwMode="auto">
          <a:xfrm>
            <a:off x="7848600" y="6477000"/>
            <a:ext cx="533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D35D04C-D08D-450A-92B9-4D9845C2D080}" type="slidenum">
              <a:rPr lang="it-IT" sz="1000">
                <a:solidFill>
                  <a:schemeClr val="bg1"/>
                </a:solidFill>
                <a:latin typeface="+mn-lt"/>
              </a:rPr>
              <a:pPr algn="r">
                <a:defRPr/>
              </a:pPr>
              <a:t>2</a:t>
            </a:fld>
            <a:endParaRPr lang="it-IT" sz="100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Training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382000" cy="4733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b="1" dirty="0" smtClean="0"/>
              <a:t>Training sessions will cover the following topics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Introduction into transportation planning fundamentals;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Using the VISUM Software, understanding VISUM and its basic functions;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Working with the TRACECA model (updating input data / understanding results / adding new infrastructure / understanding VISUM outputs / export of data);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Towards a national model</a:t>
            </a:r>
            <a:r>
              <a:rPr lang="en-US" sz="1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E-learning </a:t>
            </a:r>
            <a:r>
              <a:rPr lang="en-GB" sz="2000" dirty="0" smtClean="0"/>
              <a:t>(e-IDEA)</a:t>
            </a:r>
            <a:endParaRPr lang="en-US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Use of TRT / Dornier IDEA e-learning platform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It will hold the training sessions, hand outs and </a:t>
            </a:r>
            <a:r>
              <a:rPr lang="en-GB" sz="1800" dirty="0" err="1" smtClean="0"/>
              <a:t>excercises</a:t>
            </a: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Secured login for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Local tutors for support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local tutors will be a reference point for the trainees to come back with questions.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Status of the Model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382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smtClean="0"/>
              <a:t>On 9th/10th December 2010, an Experts Group Meeting.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/>
              <a:t>Agreement that active cooperation is needed from the side of the TRACECA countries in order to improve the base forecast with reference to planned infrastructures</a:t>
            </a:r>
            <a:r>
              <a:rPr lang="en-US" sz="1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/>
              <a:t>A revised draft of the TRACECA IDEA Freight Model Development Report has been delivered, including the following updates</a:t>
            </a:r>
            <a:r>
              <a:rPr lang="en-US" sz="16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/>
              <a:t>Detailed description of the forecast modelling approach inclusive of the used forecast land use data, forecast assumptions and infrastructure measures;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/>
              <a:t>Presentation of generated forecast demand and analysis of the assignment results with a comparison to the base year model results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GB" sz="1600" smtClean="0"/>
              <a:t>All countries have received a </a:t>
            </a:r>
            <a:r>
              <a:rPr lang="en-GB" sz="1600" b="1" i="1" smtClean="0"/>
              <a:t>VISUM license key</a:t>
            </a:r>
            <a:r>
              <a:rPr lang="en-GB" sz="1600" smtClean="0"/>
              <a:t>, to work with the model as test for three months.</a:t>
            </a:r>
            <a:r>
              <a:rPr lang="en-US" sz="1600" smtClean="0"/>
              <a:t> Also an updated model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Update the model needs Future networks, work is required from your experts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Questionnaire was sent and only 2 countries replied.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No feed back was received on the socio-economic data.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On-call Meeting of the experts’ group in Kiev was cancelled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Experts’ group will convene again after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Conversion of the VISUM license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Required Action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382000" cy="4949825"/>
          </a:xfrm>
        </p:spPr>
        <p:txBody>
          <a:bodyPr/>
          <a:lstStyle/>
          <a:p>
            <a:r>
              <a:rPr lang="en-US" dirty="0" smtClean="0"/>
              <a:t>Confirm the participants of your country. A reminder will be sent by IDEA.</a:t>
            </a:r>
          </a:p>
          <a:p>
            <a:r>
              <a:rPr lang="en-US" dirty="0" smtClean="0"/>
              <a:t>Brief trainees that</a:t>
            </a:r>
          </a:p>
          <a:p>
            <a:pPr lvl="1"/>
            <a:r>
              <a:rPr lang="en-US" dirty="0" smtClean="0"/>
              <a:t>they will be the point for providing information for the investment projects, for </a:t>
            </a:r>
            <a:r>
              <a:rPr lang="en-US" smtClean="0"/>
              <a:t>this cycles and </a:t>
            </a:r>
            <a:r>
              <a:rPr lang="en-US" dirty="0" smtClean="0"/>
              <a:t>next years.</a:t>
            </a:r>
          </a:p>
          <a:p>
            <a:pPr lvl="1"/>
            <a:r>
              <a:rPr lang="en-US" dirty="0" smtClean="0"/>
              <a:t>They are requested to obtain the update data for the model and provide this information to the member of the experts’ group meeting</a:t>
            </a:r>
          </a:p>
          <a:p>
            <a:pPr lvl="1"/>
            <a:r>
              <a:rPr lang="en-US" dirty="0" smtClean="0"/>
              <a:t>They must provide plausibility check for the model results</a:t>
            </a:r>
          </a:p>
          <a:p>
            <a:r>
              <a:rPr lang="en-US" dirty="0" smtClean="0"/>
              <a:t>PS to hand in the network license </a:t>
            </a:r>
          </a:p>
          <a:p>
            <a:r>
              <a:rPr lang="en-US" dirty="0" smtClean="0"/>
              <a:t>PS is to collect from every country the name and responsible person for the new VISUM license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382000" cy="739552"/>
          </a:xfrm>
        </p:spPr>
        <p:txBody>
          <a:bodyPr/>
          <a:lstStyle/>
          <a:p>
            <a:r>
              <a:rPr lang="en-US" dirty="0" smtClean="0"/>
              <a:t>Appraisal Training</a:t>
            </a:r>
          </a:p>
        </p:txBody>
      </p:sp>
      <p:sp>
        <p:nvSpPr>
          <p:cNvPr id="4" name="Rettangolo 3"/>
          <p:cNvSpPr/>
          <p:nvPr/>
        </p:nvSpPr>
        <p:spPr>
          <a:xfrm>
            <a:off x="755576" y="1772816"/>
            <a:ext cx="76328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000" b="1" dirty="0" smtClean="0"/>
              <a:t>Training sessions will cover the following topics</a:t>
            </a:r>
            <a:r>
              <a:rPr lang="en-US" sz="2000" dirty="0" smtClean="0"/>
              <a:t> </a:t>
            </a:r>
          </a:p>
          <a:p>
            <a:r>
              <a:rPr lang="en-GB" sz="2000" dirty="0" smtClean="0"/>
              <a:t>Scope of cost benefits analysis</a:t>
            </a:r>
            <a:endParaRPr lang="it-IT" sz="2000" dirty="0" smtClean="0"/>
          </a:p>
          <a:p>
            <a:r>
              <a:rPr lang="en-GB" sz="2000" dirty="0" smtClean="0"/>
              <a:t>Data needs</a:t>
            </a:r>
            <a:endParaRPr lang="it-IT" sz="2000" dirty="0" smtClean="0"/>
          </a:p>
          <a:p>
            <a:r>
              <a:rPr lang="en-GB" sz="2000" dirty="0" smtClean="0"/>
              <a:t>Steps in costs benefit analysis</a:t>
            </a:r>
            <a:endParaRPr lang="it-IT" sz="2000" dirty="0" smtClean="0"/>
          </a:p>
          <a:p>
            <a:r>
              <a:rPr lang="en-GB" sz="2000" dirty="0" smtClean="0"/>
              <a:t>Basic calculations</a:t>
            </a:r>
            <a:endParaRPr lang="it-IT" sz="2000" dirty="0" smtClean="0"/>
          </a:p>
          <a:p>
            <a:r>
              <a:rPr lang="en-GB" sz="2000" dirty="0" smtClean="0"/>
              <a:t>User benefits</a:t>
            </a:r>
            <a:endParaRPr lang="it-IT" sz="2000" dirty="0" smtClean="0"/>
          </a:p>
          <a:p>
            <a:r>
              <a:rPr lang="en-GB" sz="2000" dirty="0" smtClean="0"/>
              <a:t>Producer benefits</a:t>
            </a:r>
            <a:endParaRPr lang="it-IT" sz="2000" dirty="0" smtClean="0"/>
          </a:p>
          <a:p>
            <a:r>
              <a:rPr lang="en-GB" sz="2000" dirty="0" smtClean="0"/>
              <a:t>Performance indicators</a:t>
            </a:r>
            <a:endParaRPr lang="it-IT" sz="2000" dirty="0" smtClean="0"/>
          </a:p>
          <a:p>
            <a:r>
              <a:rPr lang="en-GB" sz="2000" dirty="0" smtClean="0"/>
              <a:t>Transport externalities what they are how to measure them</a:t>
            </a:r>
            <a:endParaRPr lang="it-IT" sz="2000" dirty="0" smtClean="0"/>
          </a:p>
          <a:p>
            <a:r>
              <a:rPr lang="en-GB" sz="2000" dirty="0" smtClean="0"/>
              <a:t>Distribution of costs and benefits and cross border projects</a:t>
            </a:r>
            <a:endParaRPr lang="it-IT" sz="2000" dirty="0" smtClean="0"/>
          </a:p>
          <a:p>
            <a:r>
              <a:rPr lang="en-GB" sz="2000" dirty="0" smtClean="0"/>
              <a:t>Transport appraisal optimism and risk analysis</a:t>
            </a:r>
            <a:br>
              <a:rPr lang="en-GB" sz="2000" dirty="0" smtClean="0"/>
            </a:br>
            <a:r>
              <a:rPr lang="en-GB" sz="2000" dirty="0" smtClean="0"/>
              <a:t>From economic and financial appraisal</a:t>
            </a:r>
            <a:endParaRPr lang="en-US" sz="2000" b="1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19675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 1  Cost benefit analysis and socio-economic feasibility</a:t>
            </a:r>
            <a:endParaRPr lang="it-IT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382000" cy="739552"/>
          </a:xfrm>
        </p:spPr>
        <p:txBody>
          <a:bodyPr/>
          <a:lstStyle/>
          <a:p>
            <a:r>
              <a:rPr lang="en-US" dirty="0" smtClean="0"/>
              <a:t>Appraisal Training</a:t>
            </a:r>
          </a:p>
        </p:txBody>
      </p:sp>
      <p:sp>
        <p:nvSpPr>
          <p:cNvPr id="4" name="Rettangolo 3"/>
          <p:cNvSpPr/>
          <p:nvPr/>
        </p:nvSpPr>
        <p:spPr>
          <a:xfrm>
            <a:off x="755576" y="1772816"/>
            <a:ext cx="784887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000" b="1" dirty="0" smtClean="0"/>
              <a:t>Training sessions will cover the following topics</a:t>
            </a:r>
            <a:r>
              <a:rPr lang="en-US" sz="2000" dirty="0" smtClean="0"/>
              <a:t> </a:t>
            </a:r>
          </a:p>
          <a:p>
            <a:r>
              <a:rPr lang="en-GB" sz="2000" dirty="0" smtClean="0"/>
              <a:t>Frameworks for the provision and financing of transport infrastructure</a:t>
            </a:r>
            <a:endParaRPr lang="it-IT" sz="2000" dirty="0" smtClean="0"/>
          </a:p>
          <a:p>
            <a:r>
              <a:rPr lang="en-GB" sz="2000" dirty="0" smtClean="0"/>
              <a:t>Forms of private sector participation</a:t>
            </a:r>
            <a:endParaRPr lang="it-IT" sz="2000" dirty="0" smtClean="0"/>
          </a:p>
          <a:p>
            <a:r>
              <a:rPr lang="en-GB" sz="2000" dirty="0" smtClean="0"/>
              <a:t>Sources of financing</a:t>
            </a:r>
            <a:endParaRPr lang="it-IT" sz="2000" dirty="0" smtClean="0"/>
          </a:p>
          <a:p>
            <a:r>
              <a:rPr lang="en-GB" sz="2000" dirty="0" smtClean="0"/>
              <a:t>Risk sharing schemes in the different procurement models</a:t>
            </a:r>
            <a:endParaRPr lang="it-IT" sz="2000" dirty="0" smtClean="0"/>
          </a:p>
          <a:p>
            <a:r>
              <a:rPr lang="en-GB" sz="2000" dirty="0" smtClean="0"/>
              <a:t>Risk allocation strategies</a:t>
            </a:r>
            <a:endParaRPr lang="it-IT" sz="2000" dirty="0" smtClean="0"/>
          </a:p>
          <a:p>
            <a:r>
              <a:rPr lang="en-GB" sz="2000" dirty="0" smtClean="0"/>
              <a:t>Funding of infrastructure</a:t>
            </a:r>
            <a:endParaRPr lang="it-IT" sz="2000" dirty="0" smtClean="0"/>
          </a:p>
          <a:p>
            <a:r>
              <a:rPr lang="en-GB" sz="2000" dirty="0" smtClean="0"/>
              <a:t>Methods and tools for project development</a:t>
            </a:r>
            <a:endParaRPr lang="it-IT" sz="2000" dirty="0" smtClean="0"/>
          </a:p>
          <a:p>
            <a:r>
              <a:rPr lang="en-GB" sz="2000" dirty="0" smtClean="0"/>
              <a:t>Infrastructure procurement from the view of different stakeholders </a:t>
            </a:r>
            <a:endParaRPr lang="it-IT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19675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 2  Project development and financing</a:t>
            </a:r>
            <a:endParaRPr lang="it-IT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382000" cy="739552"/>
          </a:xfrm>
        </p:spPr>
        <p:txBody>
          <a:bodyPr/>
          <a:lstStyle/>
          <a:p>
            <a:r>
              <a:rPr lang="en-US" dirty="0" smtClean="0"/>
              <a:t>Appraisal Training</a:t>
            </a:r>
          </a:p>
        </p:txBody>
      </p:sp>
      <p:sp>
        <p:nvSpPr>
          <p:cNvPr id="4" name="Rettangolo 3"/>
          <p:cNvSpPr/>
          <p:nvPr/>
        </p:nvSpPr>
        <p:spPr>
          <a:xfrm>
            <a:off x="755576" y="1772816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The training will make large use of  case studies to underline the theoretical background and to provide evidence of the different issues and steps in the appraisal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Training will be divided in sessions, each one approximately of half a day and group work will be organised at the end of each session 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Case studies will cover different transport modes, road, rail, ports, intermodal centres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Participants will be requested to carry out exercises and to organise discussions 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e learning is not foreseen    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smtClean="0"/>
              <a:t>TRACECA web site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Required actions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382000" cy="4878388"/>
          </a:xfrm>
        </p:spPr>
        <p:txBody>
          <a:bodyPr/>
          <a:lstStyle/>
          <a:p>
            <a:r>
              <a:rPr lang="en-US" smtClean="0"/>
              <a:t>All countries received training on web content </a:t>
            </a:r>
          </a:p>
          <a:p>
            <a:r>
              <a:rPr lang="en-US" smtClean="0"/>
              <a:t>Countries’  Web sites are inhomogeneous. Some are dense and other have scares information.</a:t>
            </a:r>
          </a:p>
          <a:p>
            <a:r>
              <a:rPr lang="en-US" smtClean="0"/>
              <a:t>Minimum content should be defined by the PS </a:t>
            </a:r>
          </a:p>
          <a:p>
            <a:r>
              <a:rPr lang="en-US" smtClean="0"/>
              <a:t>Route and border crossing information </a:t>
            </a:r>
            <a:r>
              <a:rPr lang="en-US" b="1" i="1" smtClean="0"/>
              <a:t>must </a:t>
            </a:r>
            <a:r>
              <a:rPr lang="en-US" smtClean="0"/>
              <a:t>be added to the web site. This is what the transport industry misses on TRACECA route.</a:t>
            </a:r>
          </a:p>
          <a:p>
            <a:r>
              <a:rPr lang="en-US" smtClean="0"/>
              <a:t>Web content on the site </a:t>
            </a:r>
            <a:r>
              <a:rPr lang="en-US" b="1" i="1" smtClean="0"/>
              <a:t>must </a:t>
            </a:r>
            <a:r>
              <a:rPr lang="en-US" smtClean="0"/>
              <a:t>be optimized for the transport industry as target audience of the site.</a:t>
            </a:r>
          </a:p>
          <a:p>
            <a:r>
              <a:rPr lang="en-US" smtClean="0"/>
              <a:t>News on the web site must be like news. PS staff shall receive training based on the EU communication training methodology.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Future development of TRAX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4438" y="2565400"/>
            <a:ext cx="4535487" cy="52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latin typeface="+mj-lt"/>
                <a:cs typeface="Times New Roman" pitchFamily="18" charset="0"/>
              </a:rPr>
              <a:t>Intermodal Index </a:t>
            </a:r>
            <a:endParaRPr lang="uk-UA" sz="2800" b="1" dirty="0"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188" y="3644900"/>
            <a:ext cx="3351212" cy="13541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latin typeface="+mn-lt"/>
              </a:rPr>
              <a:t>Road Index</a:t>
            </a:r>
            <a:endParaRPr lang="en-US" dirty="0">
              <a:solidFill>
                <a:srgbClr val="000066"/>
              </a:solidFill>
              <a:latin typeface="+mn-lt"/>
            </a:endParaRPr>
          </a:p>
          <a:p>
            <a:pPr algn="ctr">
              <a:defRPr/>
            </a:pPr>
            <a:r>
              <a:rPr lang="en-US" dirty="0">
                <a:latin typeface="+mn-lt"/>
              </a:rPr>
              <a:t>Has been developed in 2010 and will be updated in 2011</a:t>
            </a:r>
            <a:endParaRPr lang="uk-UA" dirty="0">
              <a:latin typeface="+mn-lt"/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5364163" y="3644900"/>
            <a:ext cx="3168650" cy="1354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66"/>
                </a:solidFill>
                <a:latin typeface="Verdana" pitchFamily="34" charset="0"/>
              </a:rPr>
              <a:t>Rail Index</a:t>
            </a:r>
            <a:endParaRPr lang="en-US">
              <a:solidFill>
                <a:srgbClr val="000066"/>
              </a:solidFill>
              <a:latin typeface="Verdana" pitchFamily="34" charset="0"/>
            </a:endParaRPr>
          </a:p>
          <a:p>
            <a:endParaRPr lang="en-US">
              <a:latin typeface="Verdana" pitchFamily="34" charset="0"/>
            </a:endParaRPr>
          </a:p>
          <a:p>
            <a:pPr algn="ctr"/>
            <a:r>
              <a:rPr lang="en-US">
                <a:latin typeface="Verdana" pitchFamily="34" charset="0"/>
              </a:rPr>
              <a:t>Will be developed in 2011</a:t>
            </a:r>
            <a:endParaRPr lang="uk-UA">
              <a:latin typeface="Verdana" pitchFamily="34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5400000">
            <a:off x="4483100" y="1143001"/>
            <a:ext cx="503237" cy="4500562"/>
          </a:xfrm>
          <a:prstGeom prst="leftBrace">
            <a:avLst>
              <a:gd name="adj1" fmla="val 8333"/>
              <a:gd name="adj2" fmla="val 4909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323850" y="1196975"/>
            <a:ext cx="84963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TRAX will be further development to Intermodal Index TRAX by including the railway born transport links along the TRACECA routes and the Trans-Russian routes.</a:t>
            </a:r>
            <a:endParaRPr lang="uk-UA" sz="2000" dirty="0">
              <a:latin typeface="+mn-lt"/>
            </a:endParaRPr>
          </a:p>
        </p:txBody>
      </p:sp>
      <p:sp>
        <p:nvSpPr>
          <p:cNvPr id="11271" name="Прямоугольник 7"/>
          <p:cNvSpPr>
            <a:spLocks noChangeArrowheads="1"/>
          </p:cNvSpPr>
          <p:nvPr/>
        </p:nvSpPr>
        <p:spPr bwMode="auto">
          <a:xfrm>
            <a:off x="395288" y="5300663"/>
            <a:ext cx="8497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Verdana" pitchFamily="34" charset="0"/>
              </a:rPr>
              <a:t>For intermodal index calculation will be applied a single methodological approach for all its constituent parts: road and rail transport indexes</a:t>
            </a:r>
            <a:endParaRPr lang="uk-UA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Calculation Equations</a:t>
            </a:r>
          </a:p>
        </p:txBody>
      </p:sp>
      <p:sp>
        <p:nvSpPr>
          <p:cNvPr id="12290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143000"/>
            <a:ext cx="8382000" cy="5022850"/>
          </a:xfrm>
        </p:spPr>
        <p:txBody>
          <a:bodyPr/>
          <a:lstStyle/>
          <a:p>
            <a:pPr marL="684213"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Route Stretch’s Index = </a:t>
            </a:r>
          </a:p>
          <a:p>
            <a:pPr marL="6842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smtClean="0"/>
              <a:t>F(Ci x α</a:t>
            </a:r>
            <a:r>
              <a:rPr lang="en-US" sz="3200" baseline="-25000" smtClean="0"/>
              <a:t>c</a:t>
            </a:r>
            <a:r>
              <a:rPr lang="en-US" sz="1800" smtClean="0"/>
              <a:t> + TT </a:t>
            </a:r>
            <a:r>
              <a:rPr lang="en-US" sz="3200" baseline="-25000" smtClean="0"/>
              <a:t>i</a:t>
            </a:r>
            <a:r>
              <a:rPr lang="en-US" sz="1800" smtClean="0"/>
              <a:t> x V</a:t>
            </a:r>
            <a:r>
              <a:rPr lang="en-US" sz="3200" baseline="-25000" smtClean="0"/>
              <a:t>t</a:t>
            </a:r>
            <a:r>
              <a:rPr lang="en-US" sz="1800" smtClean="0"/>
              <a:t> x </a:t>
            </a:r>
            <a:r>
              <a:rPr lang="en-US" sz="2800" smtClean="0"/>
              <a:t>α</a:t>
            </a:r>
            <a:r>
              <a:rPr lang="en-US" sz="3200" baseline="-25000" smtClean="0"/>
              <a:t>t</a:t>
            </a:r>
            <a:r>
              <a:rPr lang="en-US" sz="1800" smtClean="0"/>
              <a:t> + R</a:t>
            </a:r>
            <a:r>
              <a:rPr lang="en-US" sz="3200" baseline="-25000" smtClean="0"/>
              <a:t>i</a:t>
            </a:r>
            <a:r>
              <a:rPr lang="en-US" sz="1800" smtClean="0"/>
              <a:t> x </a:t>
            </a:r>
            <a:r>
              <a:rPr lang="en-US" sz="2800" smtClean="0"/>
              <a:t>α</a:t>
            </a:r>
            <a:r>
              <a:rPr lang="en-US" sz="3200" baseline="-25000" smtClean="0"/>
              <a:t>r</a:t>
            </a:r>
            <a:r>
              <a:rPr lang="en-US" sz="1800" smtClean="0"/>
              <a:t> + S</a:t>
            </a:r>
            <a:r>
              <a:rPr lang="en-US" sz="3200" baseline="-25000" smtClean="0"/>
              <a:t>r</a:t>
            </a:r>
            <a:r>
              <a:rPr lang="en-US" sz="1800" smtClean="0"/>
              <a:t> x </a:t>
            </a:r>
            <a:r>
              <a:rPr lang="en-US" sz="2800" smtClean="0"/>
              <a:t>α</a:t>
            </a:r>
            <a:r>
              <a:rPr lang="en-US" sz="3200" baseline="-25000" smtClean="0"/>
              <a:t>s</a:t>
            </a:r>
            <a:r>
              <a:rPr lang="en-US" sz="1800" smtClean="0"/>
              <a:t> )</a:t>
            </a:r>
          </a:p>
          <a:p>
            <a:pPr marL="684213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sz="1400" smtClean="0"/>
              <a:t>Route Node’s Index =</a:t>
            </a:r>
          </a:p>
          <a:p>
            <a:pPr marL="684213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smtClean="0"/>
              <a:t> F (Cij x </a:t>
            </a:r>
            <a:r>
              <a:rPr lang="en-US" smtClean="0"/>
              <a:t>α</a:t>
            </a:r>
            <a:r>
              <a:rPr lang="en-US" sz="2800" baseline="-25000" smtClean="0"/>
              <a:t>c</a:t>
            </a:r>
            <a:r>
              <a:rPr lang="en-US" sz="1800" smtClean="0"/>
              <a:t> + TTij x V</a:t>
            </a:r>
            <a:r>
              <a:rPr lang="en-US" sz="2800" baseline="-25000" smtClean="0"/>
              <a:t>t </a:t>
            </a:r>
            <a:r>
              <a:rPr lang="en-US" sz="1800" smtClean="0"/>
              <a:t>x </a:t>
            </a:r>
            <a:r>
              <a:rPr lang="en-US" smtClean="0"/>
              <a:t>α</a:t>
            </a:r>
            <a:r>
              <a:rPr lang="en-US" sz="2800" baseline="-25000" smtClean="0"/>
              <a:t>t</a:t>
            </a:r>
            <a:r>
              <a:rPr lang="en-US" sz="1800" smtClean="0"/>
              <a:t> + R</a:t>
            </a:r>
            <a:r>
              <a:rPr lang="en-US" sz="2800" baseline="-25000" smtClean="0"/>
              <a:t>ij</a:t>
            </a:r>
            <a:r>
              <a:rPr lang="en-US" sz="1800" smtClean="0"/>
              <a:t> x </a:t>
            </a:r>
            <a:r>
              <a:rPr lang="en-US" smtClean="0"/>
              <a:t>α</a:t>
            </a:r>
            <a:r>
              <a:rPr lang="en-US" sz="2800" baseline="-25000" smtClean="0"/>
              <a:t>r</a:t>
            </a:r>
            <a:r>
              <a:rPr lang="en-US" sz="1800" smtClean="0"/>
              <a:t>)</a:t>
            </a:r>
          </a:p>
          <a:p>
            <a:pPr marL="684213" eaLnBrk="1" hangingPunct="1">
              <a:lnSpc>
                <a:spcPct val="90000"/>
              </a:lnSpc>
              <a:buFontTx/>
              <a:buNone/>
            </a:pPr>
            <a:endParaRPr lang="en-US" sz="1400" smtClean="0"/>
          </a:p>
          <a:p>
            <a:pPr marL="684213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Where as : </a:t>
            </a:r>
          </a:p>
          <a:p>
            <a:pPr marL="684213" eaLnBrk="1" hangingPunct="1">
              <a:lnSpc>
                <a:spcPct val="90000"/>
              </a:lnSpc>
            </a:pPr>
            <a:r>
              <a:rPr lang="en-US" sz="1800" smtClean="0"/>
              <a:t>Ci = Observed Transport cost on Stretch i</a:t>
            </a:r>
          </a:p>
          <a:p>
            <a:pPr marL="684213" eaLnBrk="1" hangingPunct="1">
              <a:lnSpc>
                <a:spcPct val="90000"/>
              </a:lnSpc>
            </a:pPr>
            <a:r>
              <a:rPr lang="en-US" sz="1800" smtClean="0"/>
              <a:t> </a:t>
            </a:r>
            <a:r>
              <a:rPr lang="en-US" sz="3200" smtClean="0"/>
              <a:t>α </a:t>
            </a:r>
            <a:r>
              <a:rPr lang="en-US" sz="1800" smtClean="0"/>
              <a:t>c/t/r/s = Weight of costs / time / reliability / Security in the route choice decision making, obtained from the freight operators interviews</a:t>
            </a:r>
          </a:p>
          <a:p>
            <a:pPr marL="684213" eaLnBrk="1" hangingPunct="1">
              <a:lnSpc>
                <a:spcPct val="90000"/>
              </a:lnSpc>
            </a:pPr>
            <a:r>
              <a:rPr lang="en-US" sz="1800" smtClean="0"/>
              <a:t>TTi = Observed Average Transport time on Stretch i</a:t>
            </a:r>
          </a:p>
          <a:p>
            <a:pPr marL="684213" eaLnBrk="1" hangingPunct="1">
              <a:lnSpc>
                <a:spcPct val="90000"/>
              </a:lnSpc>
            </a:pPr>
            <a:r>
              <a:rPr lang="en-US" sz="1800" smtClean="0"/>
              <a:t>Vt = Value of Time for freight transport per cargo</a:t>
            </a:r>
          </a:p>
          <a:p>
            <a:pPr marL="684213" eaLnBrk="1" hangingPunct="1">
              <a:lnSpc>
                <a:spcPct val="90000"/>
              </a:lnSpc>
            </a:pPr>
            <a:r>
              <a:rPr lang="en-US" sz="1800" smtClean="0"/>
              <a:t>Sr = Perceived security and safety of Cargo in specific Country</a:t>
            </a:r>
          </a:p>
          <a:p>
            <a:pPr marL="684213" eaLnBrk="1" hangingPunct="1">
              <a:lnSpc>
                <a:spcPct val="90000"/>
              </a:lnSpc>
              <a:buFontTx/>
              <a:buNone/>
            </a:pPr>
            <a:r>
              <a:rPr lang="de-DE" sz="1800" smtClean="0"/>
              <a:t>*50 % Point in statistics; means 50 % of data mass are below and 50 % above this point</a:t>
            </a:r>
            <a:r>
              <a:rPr lang="en-US" sz="1800" smtClean="0"/>
              <a:t> </a:t>
            </a:r>
          </a:p>
          <a:p>
            <a:pPr marL="684213" eaLnBrk="1" hangingPunct="1">
              <a:lnSpc>
                <a:spcPct val="90000"/>
              </a:lnSpc>
            </a:pPr>
            <a:r>
              <a:rPr lang="en-US" sz="1800" smtClean="0"/>
              <a:t>Index is adjsted on KM based for comparison reasons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5946775" y="2198688"/>
            <a:ext cx="28860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bg1"/>
                </a:solidFill>
                <a:latin typeface="Calibri" pitchFamily="34" charset="0"/>
              </a:rPr>
              <a:t>i=1….N (N stretches in total)</a:t>
            </a:r>
          </a:p>
          <a:p>
            <a:pPr>
              <a:spcBef>
                <a:spcPct val="50000"/>
              </a:spcBef>
            </a:pPr>
            <a:r>
              <a:rPr lang="de-DE" b="1">
                <a:solidFill>
                  <a:schemeClr val="bg1"/>
                </a:solidFill>
                <a:latin typeface="Calibri" pitchFamily="34" charset="0"/>
              </a:rPr>
              <a:t>J=1…M (M stops in total)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TRAX routes</a:t>
            </a:r>
          </a:p>
        </p:txBody>
      </p:sp>
      <p:sp>
        <p:nvSpPr>
          <p:cNvPr id="6" name="Segnaposto numero diapositiva 5"/>
          <p:cNvSpPr txBox="1">
            <a:spLocks noGrp="1"/>
          </p:cNvSpPr>
          <p:nvPr/>
        </p:nvSpPr>
        <p:spPr bwMode="auto">
          <a:xfrm>
            <a:off x="7848600" y="6477000"/>
            <a:ext cx="533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A8F6785-6E5C-4B23-AE6E-A2C63F14A021}" type="slidenum">
              <a:rPr lang="it-IT" sz="1000">
                <a:solidFill>
                  <a:schemeClr val="bg1"/>
                </a:solidFill>
                <a:latin typeface="+mn-lt"/>
              </a:rPr>
              <a:pPr algn="r">
                <a:defRPr/>
              </a:pPr>
              <a:t>5</a:t>
            </a:fld>
            <a:endParaRPr lang="it-IT" sz="10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317" name="Рисунок 10" descr="ALL ROUT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885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Segnaposto contenuto 2"/>
          <p:cNvSpPr>
            <a:spLocks noGrp="1"/>
          </p:cNvSpPr>
          <p:nvPr>
            <p:ph idx="4294967295"/>
          </p:nvPr>
        </p:nvSpPr>
        <p:spPr>
          <a:xfrm>
            <a:off x="2514600" y="1143000"/>
            <a:ext cx="4038600" cy="1143000"/>
          </a:xfrm>
          <a:solidFill>
            <a:schemeClr val="bg1"/>
          </a:solidFill>
        </p:spPr>
        <p:txBody>
          <a:bodyPr/>
          <a:lstStyle/>
          <a:p>
            <a:pPr marL="457200" indent="-457200" eaLnBrk="1" hangingPunct="1">
              <a:buClr>
                <a:srgbClr val="FF6600"/>
              </a:buClr>
              <a:buFont typeface="Verdana" pitchFamily="34" charset="0"/>
              <a:buAutoNum type="arabicPeriod"/>
            </a:pPr>
            <a:r>
              <a:rPr lang="fr-FR" sz="2000" smtClean="0"/>
              <a:t>Trans Russian Route</a:t>
            </a:r>
          </a:p>
          <a:p>
            <a:pPr marL="457200" indent="-457200" eaLnBrk="1" hangingPunct="1">
              <a:buClr>
                <a:srgbClr val="FF6600"/>
              </a:buClr>
              <a:buFont typeface="Verdana" pitchFamily="34" charset="0"/>
              <a:buAutoNum type="arabicPeriod"/>
            </a:pPr>
            <a:r>
              <a:rPr lang="fr-FR" sz="2000" smtClean="0"/>
              <a:t>Trans Caucasus Route</a:t>
            </a:r>
          </a:p>
          <a:p>
            <a:pPr marL="457200" indent="-457200" eaLnBrk="1" hangingPunct="1">
              <a:buClr>
                <a:srgbClr val="FF6600"/>
              </a:buClr>
              <a:buFont typeface="Verdana" pitchFamily="34" charset="0"/>
              <a:buAutoNum type="arabicPeriod"/>
            </a:pPr>
            <a:r>
              <a:rPr lang="fr-FR" sz="2000" smtClean="0"/>
              <a:t>Trans Turkey / Iran Route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0"/>
          <p:cNvSpPr>
            <a:spLocks noChangeArrowheads="1"/>
          </p:cNvSpPr>
          <p:nvPr/>
        </p:nvSpPr>
        <p:spPr bwMode="auto">
          <a:xfrm>
            <a:off x="0" y="1268413"/>
            <a:ext cx="9144000" cy="273685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258763" y="706438"/>
            <a:ext cx="8701087" cy="463550"/>
          </a:xfrm>
        </p:spPr>
        <p:txBody>
          <a:bodyPr/>
          <a:lstStyle/>
          <a:p>
            <a:pPr eaLnBrk="1" hangingPunct="1"/>
            <a:r>
              <a:rPr lang="en-US" b="1" smtClean="0"/>
              <a:t>TRAX 2010 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6350" y="1303254"/>
          <a:ext cx="9144000" cy="3236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7024353" y="1634289"/>
          <a:ext cx="1949117" cy="2711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849813"/>
          <a:ext cx="9144000" cy="1836421"/>
        </p:xfrm>
        <a:graphic>
          <a:graphicData uri="http://schemas.openxmlformats.org/drawingml/2006/table">
            <a:tbl>
              <a:tblPr/>
              <a:tblGrid>
                <a:gridCol w="2454275"/>
                <a:gridCol w="1166813"/>
                <a:gridCol w="1444625"/>
                <a:gridCol w="1238250"/>
                <a:gridCol w="1155700"/>
                <a:gridCol w="1684337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TRAX  INDEX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INDEX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TRAVEL COST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TIME COST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RELIABILITY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SAFETY/SECURITY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TRANS-RUSSIA ROUTE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3032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1255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6767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6373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TRANS-TURKEY ROUTE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6358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1896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7776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8839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TRANS-CAUCASUS ROUTE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8169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2994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11243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10849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RAIL TRAX</a:t>
            </a: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23850" y="1196975"/>
            <a:ext cx="84963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Verdana" pitchFamily="34" charset="0"/>
              </a:rPr>
              <a:t>TRAX </a:t>
            </a:r>
            <a:r>
              <a:rPr lang="en-US" sz="2000" b="1">
                <a:latin typeface="Verdana" pitchFamily="34" charset="0"/>
              </a:rPr>
              <a:t>illustrates the attractiveness of a route from the perspective of transport operators:</a:t>
            </a:r>
            <a:r>
              <a:rPr lang="en-US" sz="2000">
                <a:latin typeface="Verdana" pitchFamily="34" charset="0"/>
              </a:rPr>
              <a:t> </a:t>
            </a:r>
          </a:p>
          <a:p>
            <a:r>
              <a:rPr lang="en-US" sz="2000" b="1">
                <a:latin typeface="Verdana" pitchFamily="34" charset="0"/>
              </a:rPr>
              <a:t>2010:</a:t>
            </a:r>
            <a:r>
              <a:rPr lang="en-US" sz="2000">
                <a:latin typeface="Verdana" pitchFamily="34" charset="0"/>
              </a:rPr>
              <a:t> Road / Martime TRAX methodology and calculation</a:t>
            </a:r>
          </a:p>
          <a:p>
            <a:r>
              <a:rPr lang="en-US" sz="2000" b="1">
                <a:latin typeface="Verdana" pitchFamily="34" charset="0"/>
              </a:rPr>
              <a:t>2011:</a:t>
            </a:r>
            <a:r>
              <a:rPr lang="en-US" sz="2000">
                <a:latin typeface="Verdana" pitchFamily="34" charset="0"/>
              </a:rPr>
              <a:t> Inter-Modal TRAX by adding Rail born transport</a:t>
            </a:r>
          </a:p>
          <a:p>
            <a:pPr algn="ctr"/>
            <a:endParaRPr lang="en-US" sz="2000">
              <a:latin typeface="Verdana" pitchFamily="34" charset="0"/>
            </a:endParaRPr>
          </a:p>
          <a:p>
            <a:pPr algn="ctr"/>
            <a:r>
              <a:rPr lang="en-US" sz="2000">
                <a:latin typeface="Verdana" pitchFamily="34" charset="0"/>
              </a:rPr>
              <a:t>The TRAX for rail transport will be calculated in analogy to Road/Maritime TRAX,</a:t>
            </a:r>
            <a:endParaRPr lang="uk-UA" sz="2000"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5535613"/>
            <a:ext cx="8497887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The weighing of the criteria </a:t>
            </a:r>
            <a:r>
              <a:rPr lang="en-US" sz="2000" dirty="0">
                <a:latin typeface="+mn-lt"/>
              </a:rPr>
              <a:t>must also reflect the priorities and weights considered by the transport operators</a:t>
            </a:r>
            <a:endParaRPr lang="uk-UA" sz="2000" dirty="0">
              <a:latin typeface="+mn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9592" y="3355033"/>
            <a:ext cx="2736304" cy="10081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TIME</a:t>
            </a:r>
            <a:endParaRPr lang="uk-UA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24128" y="3355033"/>
            <a:ext cx="2592288" cy="10081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COST</a:t>
            </a:r>
            <a:endParaRPr lang="uk-UA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4507161"/>
            <a:ext cx="2664296" cy="10081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RELIABILITY</a:t>
            </a:r>
            <a:endParaRPr lang="uk-UA" sz="2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96136" y="4507161"/>
            <a:ext cx="2592288" cy="10081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SAFETY</a:t>
            </a:r>
            <a:endParaRPr lang="uk-UA" sz="2800" dirty="0"/>
          </a:p>
        </p:txBody>
      </p:sp>
      <p:sp>
        <p:nvSpPr>
          <p:cNvPr id="13" name="Счетверенная стрелка 12"/>
          <p:cNvSpPr/>
          <p:nvPr/>
        </p:nvSpPr>
        <p:spPr>
          <a:xfrm rot="2636014">
            <a:off x="3783013" y="3617913"/>
            <a:ext cx="1681162" cy="1695450"/>
          </a:xfrm>
          <a:prstGeom prst="quad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RAIL TRAX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1196975"/>
            <a:ext cx="84963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DATA COLLECTION</a:t>
            </a:r>
            <a:endParaRPr lang="uk-UA" sz="2000" b="1" dirty="0">
              <a:latin typeface="+mn-lt"/>
            </a:endParaRPr>
          </a:p>
        </p:txBody>
      </p:sp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323850" y="1700213"/>
            <a:ext cx="84963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68375" indent="-968375" algn="ctr"/>
            <a:endParaRPr lang="en-US" sz="2000" b="1">
              <a:latin typeface="Verdana" pitchFamily="34" charset="0"/>
            </a:endParaRPr>
          </a:p>
          <a:p>
            <a:pPr marL="968375" indent="-968375"/>
            <a:r>
              <a:rPr lang="en-US" sz="2000" b="1">
                <a:latin typeface="Verdana" pitchFamily="34" charset="0"/>
              </a:rPr>
              <a:t>(1)	ROAD born information through IRU drivers’ Journals</a:t>
            </a:r>
          </a:p>
          <a:p>
            <a:pPr marL="968375" indent="-968375" algn="ctr"/>
            <a:endParaRPr lang="en-US" sz="2000" b="1">
              <a:latin typeface="Verdana" pitchFamily="34" charset="0"/>
            </a:endParaRPr>
          </a:p>
          <a:p>
            <a:pPr marL="968375" indent="-968375">
              <a:buFontTx/>
              <a:buAutoNum type="arabicParenBoth" startAt="2"/>
            </a:pPr>
            <a:r>
              <a:rPr lang="en-US" sz="2000" b="1">
                <a:latin typeface="Verdana" pitchFamily="34" charset="0"/>
              </a:rPr>
              <a:t>RAIL information through three sources</a:t>
            </a:r>
          </a:p>
          <a:p>
            <a:pPr marL="1492250" lvl="1" indent="-342900">
              <a:buFontTx/>
              <a:buChar char="•"/>
            </a:pPr>
            <a:r>
              <a:rPr lang="en-US" sz="2000" b="1">
                <a:latin typeface="Verdana" pitchFamily="34" charset="0"/>
              </a:rPr>
              <a:t>Questionnaire survey and Interviews with the national railway administrations  </a:t>
            </a:r>
          </a:p>
          <a:p>
            <a:pPr marL="1492250" lvl="1" indent="-342900">
              <a:buFontTx/>
              <a:buChar char="•"/>
            </a:pPr>
            <a:endParaRPr lang="en-US" sz="2000" b="1">
              <a:latin typeface="Verdana" pitchFamily="34" charset="0"/>
            </a:endParaRPr>
          </a:p>
          <a:p>
            <a:pPr marL="1492250" lvl="1" indent="-342900">
              <a:buFontTx/>
              <a:buChar char="•"/>
            </a:pPr>
            <a:r>
              <a:rPr lang="en-US" sz="2000" b="1">
                <a:latin typeface="Verdana" pitchFamily="34" charset="0"/>
              </a:rPr>
              <a:t>Freight Forwarders - to provide national data on individual countries on route lines, tariff scale, costs and time on stretches and nodes</a:t>
            </a:r>
          </a:p>
          <a:p>
            <a:pPr marL="1492250" lvl="1" indent="-342900">
              <a:buFontTx/>
              <a:buChar char="•"/>
            </a:pPr>
            <a:endParaRPr lang="en-US" sz="2000" b="1">
              <a:latin typeface="Verdana" pitchFamily="34" charset="0"/>
            </a:endParaRPr>
          </a:p>
          <a:p>
            <a:pPr marL="1492250" lvl="1" indent="-342900">
              <a:buFontTx/>
              <a:buChar char="•"/>
            </a:pPr>
            <a:r>
              <a:rPr lang="en-US" sz="2000" b="1">
                <a:latin typeface="Verdana" pitchFamily="34" charset="0"/>
              </a:rPr>
              <a:t>Freight Forwarders</a:t>
            </a:r>
            <a:r>
              <a:rPr lang="en-US"/>
              <a:t> </a:t>
            </a:r>
            <a:r>
              <a:rPr lang="en-US" sz="2000" b="1">
                <a:latin typeface="Verdana" pitchFamily="34" charset="0"/>
              </a:rPr>
              <a:t>Interviews to obtain real data of real shipments on particular routes</a:t>
            </a:r>
            <a:endParaRPr lang="uk-UA" sz="2000" b="1">
              <a:latin typeface="Verdana" pitchFamily="34" charset="0"/>
            </a:endParaRPr>
          </a:p>
          <a:p>
            <a:pPr marL="1492250" lvl="1" indent="-342900">
              <a:buFontTx/>
              <a:buChar char="•"/>
            </a:pPr>
            <a:endParaRPr lang="en-US" sz="2000" b="1">
              <a:latin typeface="Verdana" pitchFamily="34" charset="0"/>
            </a:endParaRPr>
          </a:p>
          <a:p>
            <a:pPr marL="968375" indent="-968375" algn="ctr"/>
            <a:r>
              <a:rPr lang="en-US" sz="2000" b="1">
                <a:latin typeface="Verdana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RAIL TRAX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1196975"/>
            <a:ext cx="84963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Integrated approach to data collection </a:t>
            </a:r>
          </a:p>
          <a:p>
            <a:pPr algn="ctr">
              <a:defRPr/>
            </a:pPr>
            <a:r>
              <a:rPr lang="en-US" sz="2000" b="1" dirty="0">
                <a:latin typeface="+mn-lt"/>
              </a:rPr>
              <a:t>at the national and international level</a:t>
            </a:r>
            <a:endParaRPr lang="uk-UA" sz="2000" b="1" dirty="0"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5650" y="2349500"/>
            <a:ext cx="7777163" cy="24796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03225" indent="-403225" algn="ctr">
              <a:spcBef>
                <a:spcPts val="600"/>
              </a:spcBef>
              <a:tabLst>
                <a:tab pos="403225" algn="l"/>
              </a:tabLst>
              <a:defRPr/>
            </a:pPr>
            <a:r>
              <a:rPr lang="en-US" sz="2000" b="1">
                <a:solidFill>
                  <a:srgbClr val="FFFFFF"/>
                </a:solidFill>
              </a:rPr>
              <a:t>Each stretch or node gets three types of assessment:</a:t>
            </a:r>
            <a:endParaRPr lang="uk-UA" sz="2000" b="1">
              <a:solidFill>
                <a:srgbClr val="FFFFFF"/>
              </a:solidFill>
            </a:endParaRPr>
          </a:p>
          <a:p>
            <a:pPr marL="403225" indent="-403225">
              <a:spcBef>
                <a:spcPts val="600"/>
              </a:spcBef>
              <a:buFont typeface="Arial" charset="0"/>
              <a:buChar char="•"/>
              <a:tabLst>
                <a:tab pos="403225" algn="l"/>
              </a:tabLst>
              <a:defRPr/>
            </a:pPr>
            <a:r>
              <a:rPr lang="en-US" sz="2000">
                <a:solidFill>
                  <a:srgbClr val="FFFFFF"/>
                </a:solidFill>
              </a:rPr>
              <a:t>In terms of national railway administration</a:t>
            </a:r>
            <a:endParaRPr lang="uk-UA" sz="2000">
              <a:solidFill>
                <a:srgbClr val="FFFFFF"/>
              </a:solidFill>
            </a:endParaRPr>
          </a:p>
          <a:p>
            <a:pPr marL="403225" indent="-403225">
              <a:spcBef>
                <a:spcPts val="600"/>
              </a:spcBef>
              <a:buFont typeface="Arial" charset="0"/>
              <a:buChar char="•"/>
              <a:tabLst>
                <a:tab pos="403225" algn="l"/>
              </a:tabLst>
              <a:defRPr/>
            </a:pPr>
            <a:r>
              <a:rPr lang="en-US" sz="2000">
                <a:solidFill>
                  <a:srgbClr val="FFFFFF"/>
                </a:solidFill>
              </a:rPr>
              <a:t>In terms of national rail transport operator / freight forwarders</a:t>
            </a:r>
            <a:endParaRPr lang="uk-UA" sz="2000">
              <a:solidFill>
                <a:srgbClr val="FFFFFF"/>
              </a:solidFill>
            </a:endParaRPr>
          </a:p>
          <a:p>
            <a:pPr marL="403225" indent="-403225">
              <a:spcBef>
                <a:spcPts val="600"/>
              </a:spcBef>
              <a:buFont typeface="Arial" charset="0"/>
              <a:buChar char="•"/>
              <a:tabLst>
                <a:tab pos="403225" algn="l"/>
              </a:tabLst>
              <a:defRPr/>
            </a:pPr>
            <a:r>
              <a:rPr lang="en-US" sz="2000">
                <a:solidFill>
                  <a:srgbClr val="FFFFFF"/>
                </a:solidFill>
              </a:rPr>
              <a:t>In terms of international rail transport operator / freight forwarders. </a:t>
            </a:r>
            <a:endParaRPr lang="uk-UA" sz="2000">
              <a:solidFill>
                <a:srgbClr val="FFFF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5013325"/>
            <a:ext cx="8208963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dirty="0">
                <a:latin typeface="+mn-lt"/>
              </a:rPr>
              <a:t>Data collection, definition of criteria weights, formation and segmentation of the route  will be made in cooperation with transport companies and operators by questionnaires and interviews.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DEA PRESENTATION TEMPLATE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PRESENTATION TEMPLATE</Template>
  <TotalTime>289</TotalTime>
  <Words>1826</Words>
  <Application>Microsoft Office PowerPoint</Application>
  <PresentationFormat>On-screen Show (4:3)</PresentationFormat>
  <Paragraphs>620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IDEA PRESENTATION TEMPLATE</vt:lpstr>
      <vt:lpstr>Activities till TIF 2012</vt:lpstr>
      <vt:lpstr>TRACECA Route Attractiveness indeX (TRAX)</vt:lpstr>
      <vt:lpstr>Future development of TRAX</vt:lpstr>
      <vt:lpstr>Calculation Equations</vt:lpstr>
      <vt:lpstr>TRAX routes</vt:lpstr>
      <vt:lpstr>TRAX 2010 </vt:lpstr>
      <vt:lpstr>RAIL TRAX</vt:lpstr>
      <vt:lpstr>RAIL TRAX</vt:lpstr>
      <vt:lpstr>RAIL TRAX</vt:lpstr>
      <vt:lpstr>2011 - Intermodal Index </vt:lpstr>
      <vt:lpstr>Cooperation with the World Bank</vt:lpstr>
      <vt:lpstr>TRACECA Training Programme</vt:lpstr>
      <vt:lpstr>TRAINING APPROACH                   TRAINEES APPROACH </vt:lpstr>
      <vt:lpstr>Methods of Delivery </vt:lpstr>
      <vt:lpstr>Slide 15</vt:lpstr>
      <vt:lpstr>Slide 16</vt:lpstr>
      <vt:lpstr>Slide 17</vt:lpstr>
      <vt:lpstr>Slide 18</vt:lpstr>
      <vt:lpstr>Schedule</vt:lpstr>
      <vt:lpstr>Model Training</vt:lpstr>
      <vt:lpstr>Status of the Model</vt:lpstr>
      <vt:lpstr>Required Action</vt:lpstr>
      <vt:lpstr>Appraisal Training</vt:lpstr>
      <vt:lpstr>Appraisal Training</vt:lpstr>
      <vt:lpstr>Appraisal Training</vt:lpstr>
      <vt:lpstr>TRACECA web site</vt:lpstr>
      <vt:lpstr>Required 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AH</cp:lastModifiedBy>
  <cp:revision>34</cp:revision>
  <cp:lastPrinted>1601-01-01T00:00:00Z</cp:lastPrinted>
  <dcterms:created xsi:type="dcterms:W3CDTF">2011-06-03T10:05:39Z</dcterms:created>
  <dcterms:modified xsi:type="dcterms:W3CDTF">2011-06-08T12:50:41Z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