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0" r:id="rId3"/>
    <p:sldId id="306" r:id="rId4"/>
    <p:sldId id="308" r:id="rId5"/>
    <p:sldId id="290" r:id="rId6"/>
    <p:sldId id="302" r:id="rId7"/>
    <p:sldId id="303" r:id="rId8"/>
    <p:sldId id="305" r:id="rId9"/>
    <p:sldId id="304" r:id="rId10"/>
    <p:sldId id="297" r:id="rId11"/>
    <p:sldId id="299" r:id="rId12"/>
    <p:sldId id="294" r:id="rId13"/>
    <p:sldId id="298" r:id="rId14"/>
    <p:sldId id="293" r:id="rId15"/>
    <p:sldId id="295" r:id="rId16"/>
    <p:sldId id="307" r:id="rId17"/>
    <p:sldId id="291" r:id="rId18"/>
    <p:sldId id="292" r:id="rId19"/>
    <p:sldId id="309" r:id="rId20"/>
    <p:sldId id="301" r:id="rId21"/>
    <p:sldId id="285" r:id="rId22"/>
  </p:sldIdLst>
  <p:sldSz cx="9144000" cy="6858000" type="screen4x3"/>
  <p:notesSz cx="7315200" cy="96012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919"/>
    <a:srgbClr val="FF66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94615" autoAdjust="0"/>
  </p:normalViewPr>
  <p:slideViewPr>
    <p:cSldViewPr>
      <p:cViewPr>
        <p:scale>
          <a:sx n="66" d="100"/>
          <a:sy n="66" d="100"/>
        </p:scale>
        <p:origin x="-169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37F07-9828-4787-8CB0-DBDB55FBD722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9091E7-55CE-4B77-8B6E-5C4213859530}">
      <dgm:prSet phldrT="[Текст]" custT="1"/>
      <dgm:spPr/>
      <dgm:t>
        <a:bodyPr/>
        <a:lstStyle/>
        <a:p>
          <a:r>
            <a:rPr lang="de-DE" sz="1200" b="1" dirty="0" smtClean="0">
              <a:solidFill>
                <a:schemeClr val="tx1"/>
              </a:solidFill>
            </a:rPr>
            <a:t>EYE CATCHERS</a:t>
          </a:r>
          <a:endParaRPr lang="ru-RU" sz="1200" b="1" dirty="0">
            <a:solidFill>
              <a:schemeClr val="tx1"/>
            </a:solidFill>
          </a:endParaRPr>
        </a:p>
      </dgm:t>
    </dgm:pt>
    <dgm:pt modelId="{5CCC2C99-E1F8-44DC-A83C-4A9C753811F0}" type="parTrans" cxnId="{0D76BB6C-3E7A-42DA-B810-E6C5B6D91449}">
      <dgm:prSet/>
      <dgm:spPr/>
      <dgm:t>
        <a:bodyPr/>
        <a:lstStyle/>
        <a:p>
          <a:endParaRPr lang="ru-RU"/>
        </a:p>
      </dgm:t>
    </dgm:pt>
    <dgm:pt modelId="{1318EA81-C5D2-45BB-99B0-614A3D56C03F}" type="sibTrans" cxnId="{0D76BB6C-3E7A-42DA-B810-E6C5B6D91449}">
      <dgm:prSet/>
      <dgm:spPr/>
      <dgm:t>
        <a:bodyPr/>
        <a:lstStyle/>
        <a:p>
          <a:endParaRPr lang="ru-RU"/>
        </a:p>
      </dgm:t>
    </dgm:pt>
    <dgm:pt modelId="{5231AF77-3EAB-495E-988A-92FC0B1D757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 dirty="0" smtClean="0">
              <a:solidFill>
                <a:srgbClr val="FF0000"/>
              </a:solidFill>
            </a:rPr>
            <a:t>TOPICS</a:t>
          </a:r>
          <a:endParaRPr lang="ru-RU" sz="1200" b="1" dirty="0" smtClean="0">
            <a:solidFill>
              <a:srgbClr val="FF0000"/>
            </a:solidFill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CA00301F-26C8-4A08-BD1B-0B08DDFA39B0}" type="parTrans" cxnId="{B828442F-3BC3-4742-9447-B059A7DE27B8}">
      <dgm:prSet/>
      <dgm:spPr/>
      <dgm:t>
        <a:bodyPr/>
        <a:lstStyle/>
        <a:p>
          <a:endParaRPr lang="ru-RU"/>
        </a:p>
      </dgm:t>
    </dgm:pt>
    <dgm:pt modelId="{0F57CFBB-A658-4E33-AEB6-F9439BB71B07}" type="sibTrans" cxnId="{B828442F-3BC3-4742-9447-B059A7DE27B8}">
      <dgm:prSet/>
      <dgm:spPr/>
      <dgm:t>
        <a:bodyPr/>
        <a:lstStyle/>
        <a:p>
          <a:endParaRPr lang="ru-RU"/>
        </a:p>
      </dgm:t>
    </dgm:pt>
    <dgm:pt modelId="{4AAE696D-8C9D-4658-A346-4132538859D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100" b="1" dirty="0" smtClean="0">
              <a:solidFill>
                <a:schemeClr val="bg1"/>
              </a:solidFill>
            </a:rPr>
            <a:t>COMMUNICATION</a:t>
          </a:r>
          <a:endParaRPr lang="ru-RU" sz="1100" b="1" dirty="0" smtClean="0">
            <a:solidFill>
              <a:schemeClr val="bg1"/>
            </a:solidFill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>
            <a:solidFill>
              <a:schemeClr val="bg1"/>
            </a:solidFill>
          </a:endParaRPr>
        </a:p>
      </dgm:t>
    </dgm:pt>
    <dgm:pt modelId="{05246EB5-2672-45CE-80BB-F2A02D3DE43A}" type="parTrans" cxnId="{6F4CD066-7B2C-45CF-ACB2-0FC2F7F6E7A5}">
      <dgm:prSet/>
      <dgm:spPr/>
      <dgm:t>
        <a:bodyPr/>
        <a:lstStyle/>
        <a:p>
          <a:endParaRPr lang="ru-RU"/>
        </a:p>
      </dgm:t>
    </dgm:pt>
    <dgm:pt modelId="{55586E3F-3243-4D39-B7AF-662819435FC9}" type="sibTrans" cxnId="{6F4CD066-7B2C-45CF-ACB2-0FC2F7F6E7A5}">
      <dgm:prSet/>
      <dgm:spPr/>
      <dgm:t>
        <a:bodyPr/>
        <a:lstStyle/>
        <a:p>
          <a:endParaRPr lang="ru-RU"/>
        </a:p>
      </dgm:t>
    </dgm:pt>
    <dgm:pt modelId="{BF718156-E09A-4CDD-B782-FBA53CEECF54}">
      <dgm:prSet phldrT="[Текст]" custT="1"/>
      <dgm:spPr/>
      <dgm:t>
        <a:bodyPr/>
        <a:lstStyle/>
        <a:p>
          <a:r>
            <a:rPr lang="de-DE" sz="28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SALE</a:t>
          </a:r>
          <a:endParaRPr lang="ru-RU" sz="2800" b="1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04E546E0-5D84-4C07-83A2-3F70589B71DF}" type="parTrans" cxnId="{8D5A39C4-1CA6-429F-8A83-1752F598DED1}">
      <dgm:prSet/>
      <dgm:spPr/>
      <dgm:t>
        <a:bodyPr/>
        <a:lstStyle/>
        <a:p>
          <a:endParaRPr lang="ru-RU"/>
        </a:p>
      </dgm:t>
    </dgm:pt>
    <dgm:pt modelId="{6C6E4D6B-A222-4CE2-BDDC-4866867586EA}" type="sibTrans" cxnId="{8D5A39C4-1CA6-429F-8A83-1752F598DED1}">
      <dgm:prSet/>
      <dgm:spPr/>
      <dgm:t>
        <a:bodyPr/>
        <a:lstStyle/>
        <a:p>
          <a:endParaRPr lang="ru-RU"/>
        </a:p>
      </dgm:t>
    </dgm:pt>
    <dgm:pt modelId="{4EFB200E-4689-42EF-A780-630DEDADC5BA}" type="pres">
      <dgm:prSet presAssocID="{7E837F07-9828-4787-8CB0-DBDB55FBD72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0EB5C2-9178-4CD7-B25A-0E632BE9C630}" type="pres">
      <dgm:prSet presAssocID="{7E837F07-9828-4787-8CB0-DBDB55FBD722}" presName="comp1" presStyleCnt="0"/>
      <dgm:spPr/>
    </dgm:pt>
    <dgm:pt modelId="{32815811-D4FB-4ACA-9795-4BB17ACB00EF}" type="pres">
      <dgm:prSet presAssocID="{7E837F07-9828-4787-8CB0-DBDB55FBD722}" presName="circle1" presStyleLbl="node1" presStyleIdx="0" presStyleCnt="4"/>
      <dgm:spPr/>
      <dgm:t>
        <a:bodyPr/>
        <a:lstStyle/>
        <a:p>
          <a:endParaRPr lang="ru-RU"/>
        </a:p>
      </dgm:t>
    </dgm:pt>
    <dgm:pt modelId="{A3A045C7-6B96-4859-A456-4DA8BC3D3017}" type="pres">
      <dgm:prSet presAssocID="{7E837F07-9828-4787-8CB0-DBDB55FBD72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174F9-5E97-4E81-A468-10DC5A31F958}" type="pres">
      <dgm:prSet presAssocID="{7E837F07-9828-4787-8CB0-DBDB55FBD722}" presName="comp2" presStyleCnt="0"/>
      <dgm:spPr/>
    </dgm:pt>
    <dgm:pt modelId="{A521C924-3E2C-42F1-87DC-58F55F0BA304}" type="pres">
      <dgm:prSet presAssocID="{7E837F07-9828-4787-8CB0-DBDB55FBD722}" presName="circle2" presStyleLbl="node1" presStyleIdx="1" presStyleCnt="4"/>
      <dgm:spPr/>
      <dgm:t>
        <a:bodyPr/>
        <a:lstStyle/>
        <a:p>
          <a:endParaRPr lang="ru-RU"/>
        </a:p>
      </dgm:t>
    </dgm:pt>
    <dgm:pt modelId="{EEEE1C6C-A831-46F7-8696-9CCF51FF8D30}" type="pres">
      <dgm:prSet presAssocID="{7E837F07-9828-4787-8CB0-DBDB55FBD72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AF120-30E8-4ADA-933C-71D53D8C3C84}" type="pres">
      <dgm:prSet presAssocID="{7E837F07-9828-4787-8CB0-DBDB55FBD722}" presName="comp3" presStyleCnt="0"/>
      <dgm:spPr/>
    </dgm:pt>
    <dgm:pt modelId="{360EA633-D0C0-430B-B108-51E8DA06CC0C}" type="pres">
      <dgm:prSet presAssocID="{7E837F07-9828-4787-8CB0-DBDB55FBD722}" presName="circle3" presStyleLbl="node1" presStyleIdx="2" presStyleCnt="4" custScaleX="113174"/>
      <dgm:spPr/>
      <dgm:t>
        <a:bodyPr/>
        <a:lstStyle/>
        <a:p>
          <a:endParaRPr lang="ru-RU"/>
        </a:p>
      </dgm:t>
    </dgm:pt>
    <dgm:pt modelId="{90E0D747-0DC2-4AAD-996F-8238DB3B5EB9}" type="pres">
      <dgm:prSet presAssocID="{7E837F07-9828-4787-8CB0-DBDB55FBD72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98230-63B9-4D83-9884-DC0F754B4FB3}" type="pres">
      <dgm:prSet presAssocID="{7E837F07-9828-4787-8CB0-DBDB55FBD722}" presName="comp4" presStyleCnt="0"/>
      <dgm:spPr/>
    </dgm:pt>
    <dgm:pt modelId="{B697A44D-6281-4651-B4E9-680FF4068BDA}" type="pres">
      <dgm:prSet presAssocID="{7E837F07-9828-4787-8CB0-DBDB55FBD722}" presName="circle4" presStyleLbl="node1" presStyleIdx="3" presStyleCnt="4"/>
      <dgm:spPr/>
      <dgm:t>
        <a:bodyPr/>
        <a:lstStyle/>
        <a:p>
          <a:endParaRPr lang="ru-RU"/>
        </a:p>
      </dgm:t>
    </dgm:pt>
    <dgm:pt modelId="{0862CE2A-DE5E-4D76-829B-A582A6AB0140}" type="pres">
      <dgm:prSet presAssocID="{7E837F07-9828-4787-8CB0-DBDB55FBD72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63CAE2-171B-49F7-B9EA-0B032167E224}" type="presOf" srcId="{7E837F07-9828-4787-8CB0-DBDB55FBD722}" destId="{4EFB200E-4689-42EF-A780-630DEDADC5BA}" srcOrd="0" destOrd="0" presId="urn:microsoft.com/office/officeart/2005/8/layout/venn2"/>
    <dgm:cxn modelId="{2807C836-C773-484A-9556-4B2A4DBC30FC}" type="presOf" srcId="{BF718156-E09A-4CDD-B782-FBA53CEECF54}" destId="{0862CE2A-DE5E-4D76-829B-A582A6AB0140}" srcOrd="1" destOrd="0" presId="urn:microsoft.com/office/officeart/2005/8/layout/venn2"/>
    <dgm:cxn modelId="{4AF5D6DB-8453-44B2-BFC2-631A723F2C25}" type="presOf" srcId="{9A9091E7-55CE-4B77-8B6E-5C4213859530}" destId="{32815811-D4FB-4ACA-9795-4BB17ACB00EF}" srcOrd="0" destOrd="0" presId="urn:microsoft.com/office/officeart/2005/8/layout/venn2"/>
    <dgm:cxn modelId="{0E2B0E8D-3AA6-4E66-80CD-53999C1DD8C8}" type="presOf" srcId="{4AAE696D-8C9D-4658-A346-4132538859DB}" destId="{90E0D747-0DC2-4AAD-996F-8238DB3B5EB9}" srcOrd="1" destOrd="0" presId="urn:microsoft.com/office/officeart/2005/8/layout/venn2"/>
    <dgm:cxn modelId="{60AA9CDF-3CE5-48A0-903C-A4E895BC7C88}" type="presOf" srcId="{9A9091E7-55CE-4B77-8B6E-5C4213859530}" destId="{A3A045C7-6B96-4859-A456-4DA8BC3D3017}" srcOrd="1" destOrd="0" presId="urn:microsoft.com/office/officeart/2005/8/layout/venn2"/>
    <dgm:cxn modelId="{F9ECAEFF-7D29-423B-A241-C222E317C78C}" type="presOf" srcId="{5231AF77-3EAB-495E-988A-92FC0B1D7571}" destId="{EEEE1C6C-A831-46F7-8696-9CCF51FF8D30}" srcOrd="1" destOrd="0" presId="urn:microsoft.com/office/officeart/2005/8/layout/venn2"/>
    <dgm:cxn modelId="{0D76BB6C-3E7A-42DA-B810-E6C5B6D91449}" srcId="{7E837F07-9828-4787-8CB0-DBDB55FBD722}" destId="{9A9091E7-55CE-4B77-8B6E-5C4213859530}" srcOrd="0" destOrd="0" parTransId="{5CCC2C99-E1F8-44DC-A83C-4A9C753811F0}" sibTransId="{1318EA81-C5D2-45BB-99B0-614A3D56C03F}"/>
    <dgm:cxn modelId="{B828442F-3BC3-4742-9447-B059A7DE27B8}" srcId="{7E837F07-9828-4787-8CB0-DBDB55FBD722}" destId="{5231AF77-3EAB-495E-988A-92FC0B1D7571}" srcOrd="1" destOrd="0" parTransId="{CA00301F-26C8-4A08-BD1B-0B08DDFA39B0}" sibTransId="{0F57CFBB-A658-4E33-AEB6-F9439BB71B07}"/>
    <dgm:cxn modelId="{6F4CD066-7B2C-45CF-ACB2-0FC2F7F6E7A5}" srcId="{7E837F07-9828-4787-8CB0-DBDB55FBD722}" destId="{4AAE696D-8C9D-4658-A346-4132538859DB}" srcOrd="2" destOrd="0" parTransId="{05246EB5-2672-45CE-80BB-F2A02D3DE43A}" sibTransId="{55586E3F-3243-4D39-B7AF-662819435FC9}"/>
    <dgm:cxn modelId="{8D5A39C4-1CA6-429F-8A83-1752F598DED1}" srcId="{7E837F07-9828-4787-8CB0-DBDB55FBD722}" destId="{BF718156-E09A-4CDD-B782-FBA53CEECF54}" srcOrd="3" destOrd="0" parTransId="{04E546E0-5D84-4C07-83A2-3F70589B71DF}" sibTransId="{6C6E4D6B-A222-4CE2-BDDC-4866867586EA}"/>
    <dgm:cxn modelId="{EFB2D60E-2CFB-4E9C-B7AA-419432E46BC6}" type="presOf" srcId="{5231AF77-3EAB-495E-988A-92FC0B1D7571}" destId="{A521C924-3E2C-42F1-87DC-58F55F0BA304}" srcOrd="0" destOrd="0" presId="urn:microsoft.com/office/officeart/2005/8/layout/venn2"/>
    <dgm:cxn modelId="{4DCC0D2A-6BF8-401C-9BCB-7789C5E76A04}" type="presOf" srcId="{BF718156-E09A-4CDD-B782-FBA53CEECF54}" destId="{B697A44D-6281-4651-B4E9-680FF4068BDA}" srcOrd="0" destOrd="0" presId="urn:microsoft.com/office/officeart/2005/8/layout/venn2"/>
    <dgm:cxn modelId="{B00B922C-C2BB-4E50-B152-51B9F8326A8E}" type="presOf" srcId="{4AAE696D-8C9D-4658-A346-4132538859DB}" destId="{360EA633-D0C0-430B-B108-51E8DA06CC0C}" srcOrd="0" destOrd="0" presId="urn:microsoft.com/office/officeart/2005/8/layout/venn2"/>
    <dgm:cxn modelId="{A52CAE57-019B-4328-A5BC-4259CEE182F4}" type="presParOf" srcId="{4EFB200E-4689-42EF-A780-630DEDADC5BA}" destId="{0C0EB5C2-9178-4CD7-B25A-0E632BE9C630}" srcOrd="0" destOrd="0" presId="urn:microsoft.com/office/officeart/2005/8/layout/venn2"/>
    <dgm:cxn modelId="{50703DEA-3599-4171-9EED-1170ED466623}" type="presParOf" srcId="{0C0EB5C2-9178-4CD7-B25A-0E632BE9C630}" destId="{32815811-D4FB-4ACA-9795-4BB17ACB00EF}" srcOrd="0" destOrd="0" presId="urn:microsoft.com/office/officeart/2005/8/layout/venn2"/>
    <dgm:cxn modelId="{41108881-AB2C-48C3-9F66-549E89FD226B}" type="presParOf" srcId="{0C0EB5C2-9178-4CD7-B25A-0E632BE9C630}" destId="{A3A045C7-6B96-4859-A456-4DA8BC3D3017}" srcOrd="1" destOrd="0" presId="urn:microsoft.com/office/officeart/2005/8/layout/venn2"/>
    <dgm:cxn modelId="{823C4EEC-4474-4E2C-8595-7A88D9EA119F}" type="presParOf" srcId="{4EFB200E-4689-42EF-A780-630DEDADC5BA}" destId="{4ED174F9-5E97-4E81-A468-10DC5A31F958}" srcOrd="1" destOrd="0" presId="urn:microsoft.com/office/officeart/2005/8/layout/venn2"/>
    <dgm:cxn modelId="{E2729AB6-FDDB-4828-9917-12713532F9AF}" type="presParOf" srcId="{4ED174F9-5E97-4E81-A468-10DC5A31F958}" destId="{A521C924-3E2C-42F1-87DC-58F55F0BA304}" srcOrd="0" destOrd="0" presId="urn:microsoft.com/office/officeart/2005/8/layout/venn2"/>
    <dgm:cxn modelId="{54D5D544-9343-40E2-8F80-00F3C3835C70}" type="presParOf" srcId="{4ED174F9-5E97-4E81-A468-10DC5A31F958}" destId="{EEEE1C6C-A831-46F7-8696-9CCF51FF8D30}" srcOrd="1" destOrd="0" presId="urn:microsoft.com/office/officeart/2005/8/layout/venn2"/>
    <dgm:cxn modelId="{9046FE10-A3C9-4B8B-911B-3533F3D81321}" type="presParOf" srcId="{4EFB200E-4689-42EF-A780-630DEDADC5BA}" destId="{DF3AF120-30E8-4ADA-933C-71D53D8C3C84}" srcOrd="2" destOrd="0" presId="urn:microsoft.com/office/officeart/2005/8/layout/venn2"/>
    <dgm:cxn modelId="{BC200327-891B-4A35-9C01-B60C1C704980}" type="presParOf" srcId="{DF3AF120-30E8-4ADA-933C-71D53D8C3C84}" destId="{360EA633-D0C0-430B-B108-51E8DA06CC0C}" srcOrd="0" destOrd="0" presId="urn:microsoft.com/office/officeart/2005/8/layout/venn2"/>
    <dgm:cxn modelId="{251161D6-828B-4CB6-BCEC-0B16DA939142}" type="presParOf" srcId="{DF3AF120-30E8-4ADA-933C-71D53D8C3C84}" destId="{90E0D747-0DC2-4AAD-996F-8238DB3B5EB9}" srcOrd="1" destOrd="0" presId="urn:microsoft.com/office/officeart/2005/8/layout/venn2"/>
    <dgm:cxn modelId="{10794E72-F914-49B2-AAE5-BFB8CF75BDFF}" type="presParOf" srcId="{4EFB200E-4689-42EF-A780-630DEDADC5BA}" destId="{5D598230-63B9-4D83-9884-DC0F754B4FB3}" srcOrd="3" destOrd="0" presId="urn:microsoft.com/office/officeart/2005/8/layout/venn2"/>
    <dgm:cxn modelId="{3F1FD0D1-6CDE-4C10-864A-DE97340D4431}" type="presParOf" srcId="{5D598230-63B9-4D83-9884-DC0F754B4FB3}" destId="{B697A44D-6281-4651-B4E9-680FF4068BDA}" srcOrd="0" destOrd="0" presId="urn:microsoft.com/office/officeart/2005/8/layout/venn2"/>
    <dgm:cxn modelId="{B85B2B84-300F-484F-BFED-BBF3A2F6F43A}" type="presParOf" srcId="{5D598230-63B9-4D83-9884-DC0F754B4FB3}" destId="{0862CE2A-DE5E-4D76-829B-A582A6AB014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815811-D4FB-4ACA-9795-4BB17ACB00EF}">
      <dsp:nvSpPr>
        <dsp:cNvPr id="0" name=""/>
        <dsp:cNvSpPr/>
      </dsp:nvSpPr>
      <dsp:spPr>
        <a:xfrm>
          <a:off x="1668209" y="0"/>
          <a:ext cx="5274181" cy="52741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tx1"/>
              </a:solidFill>
            </a:rPr>
            <a:t>EYE CATCHERS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567969" y="263709"/>
        <a:ext cx="1474661" cy="791127"/>
      </dsp:txXfrm>
    </dsp:sp>
    <dsp:sp modelId="{A521C924-3E2C-42F1-87DC-58F55F0BA304}">
      <dsp:nvSpPr>
        <dsp:cNvPr id="0" name=""/>
        <dsp:cNvSpPr/>
      </dsp:nvSpPr>
      <dsp:spPr>
        <a:xfrm>
          <a:off x="2195627" y="1054836"/>
          <a:ext cx="4219345" cy="4219345"/>
        </a:xfrm>
        <a:prstGeom prst="ellipse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1" kern="1200" dirty="0" smtClean="0">
              <a:solidFill>
                <a:srgbClr val="FF0000"/>
              </a:solidFill>
            </a:rPr>
            <a:t>TOPICS</a:t>
          </a:r>
          <a:endParaRPr lang="ru-RU" sz="1200" b="1" kern="1200" dirty="0" smtClean="0">
            <a:solidFill>
              <a:srgbClr val="FF000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567969" y="1307997"/>
        <a:ext cx="1474661" cy="759482"/>
      </dsp:txXfrm>
    </dsp:sp>
    <dsp:sp modelId="{360EA633-D0C0-430B-B108-51E8DA06CC0C}">
      <dsp:nvSpPr>
        <dsp:cNvPr id="0" name=""/>
        <dsp:cNvSpPr/>
      </dsp:nvSpPr>
      <dsp:spPr>
        <a:xfrm>
          <a:off x="2514599" y="2109672"/>
          <a:ext cx="3581401" cy="3164509"/>
        </a:xfrm>
        <a:prstGeom prst="ellipse">
          <a:avLst/>
        </a:prstGeom>
        <a:solidFill>
          <a:schemeClr val="accent5">
            <a:hueOff val="2171350"/>
            <a:satOff val="7464"/>
            <a:lumOff val="-35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100" b="1" kern="1200" dirty="0" smtClean="0">
              <a:solidFill>
                <a:schemeClr val="bg1"/>
              </a:solidFill>
            </a:rPr>
            <a:t>COMMUNICATION</a:t>
          </a:r>
          <a:endParaRPr lang="ru-RU" sz="1100" b="1" kern="1200" dirty="0" smtClean="0">
            <a:solidFill>
              <a:schemeClr val="bg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bg1"/>
            </a:solidFill>
          </a:endParaRPr>
        </a:p>
      </dsp:txBody>
      <dsp:txXfrm>
        <a:off x="3470833" y="2347010"/>
        <a:ext cx="1668933" cy="712014"/>
      </dsp:txXfrm>
    </dsp:sp>
    <dsp:sp modelId="{B697A44D-6281-4651-B4E9-680FF4068BDA}">
      <dsp:nvSpPr>
        <dsp:cNvPr id="0" name=""/>
        <dsp:cNvSpPr/>
      </dsp:nvSpPr>
      <dsp:spPr>
        <a:xfrm>
          <a:off x="3250463" y="3164509"/>
          <a:ext cx="2109672" cy="2109672"/>
        </a:xfrm>
        <a:prstGeom prst="ellipse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SALE</a:t>
          </a:r>
          <a:endParaRPr lang="ru-RU" sz="2800" b="1" kern="12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sp:txBody>
      <dsp:txXfrm>
        <a:off x="3559418" y="3691927"/>
        <a:ext cx="1491763" cy="1054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87638" tIns="43819" rIns="87638" bIns="43819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87638" tIns="43819" rIns="87638" bIns="43819" rtlCol="0"/>
          <a:lstStyle>
            <a:lvl1pPr algn="r">
              <a:defRPr sz="1200"/>
            </a:lvl1pPr>
          </a:lstStyle>
          <a:p>
            <a:pPr>
              <a:defRPr/>
            </a:pPr>
            <a:fld id="{0FD78489-1600-4C83-806B-188360819CEE}" type="datetimeFigureOut">
              <a:rPr lang="it-IT"/>
              <a:pPr>
                <a:defRPr/>
              </a:pPr>
              <a:t>16/06/2011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87638" tIns="43819" rIns="87638" bIns="438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87638" tIns="43819" rIns="87638" bIns="43819" rtlCol="0" anchor="b"/>
          <a:lstStyle>
            <a:lvl1pPr algn="r">
              <a:defRPr sz="1200"/>
            </a:lvl1pPr>
          </a:lstStyle>
          <a:p>
            <a:pPr>
              <a:defRPr/>
            </a:pPr>
            <a:fld id="{956C6C5C-48F6-476F-9D28-FB60DFC0230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29" tIns="47465" rIns="94929" bIns="474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29" tIns="47465" rIns="94929" bIns="474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29" tIns="47465" rIns="94929" bIns="47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29" tIns="47465" rIns="94929" bIns="474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29" tIns="47465" rIns="94929" bIns="47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1386B3-105D-4501-88D8-C9FC80268F7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E02D5-A966-4501-AE0D-1D479A28B536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B2CDD-3E35-4642-AC8B-92BE3E09EB4B}" type="slidenum">
              <a:rPr lang="it-IT" smtClean="0"/>
              <a:pPr/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9C355-CCEB-4FC3-BC72-0F4690D1AC8E}" type="slidenum">
              <a:rPr lang="it-IT" smtClean="0"/>
              <a:pPr/>
              <a:t>11</a:t>
            </a:fld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21570-7DCB-4FC4-9A04-93703FD98AB0}" type="slidenum">
              <a:rPr lang="it-IT" smtClean="0"/>
              <a:pPr/>
              <a:t>12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244E9-75C2-426B-BCF8-DA68A5CA9CCC}" type="slidenum">
              <a:rPr lang="it-IT" smtClean="0"/>
              <a:pPr/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D9D3D-B47B-495C-83A6-81A5D697BA08}" type="slidenum">
              <a:rPr lang="it-IT" smtClean="0"/>
              <a:pPr/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AD87F-360F-42BD-A0AF-46DFB84B2C75}" type="slidenum">
              <a:rPr lang="it-IT" smtClean="0"/>
              <a:pPr/>
              <a:t>15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18498-FE1C-4494-A34E-4C5A3425B0C3}" type="slidenum">
              <a:rPr lang="it-IT" smtClean="0"/>
              <a:pPr/>
              <a:t>17</a:t>
            </a:fld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434DC-EEA4-45F1-AB89-68CEB45D1279}" type="slidenum">
              <a:rPr lang="it-IT" smtClean="0"/>
              <a:pPr/>
              <a:t>18</a:t>
            </a:fld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5300" name="Номер слайда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29" tIns="47465" rIns="94929" bIns="47465" anchor="b"/>
          <a:lstStyle/>
          <a:p>
            <a:pPr algn="r"/>
            <a:fld id="{7AFFCA12-4DC6-4D9A-AAF5-CC8C304C0C79}" type="slidenum">
              <a:rPr lang="it-IT" sz="1200"/>
              <a:pPr algn="r"/>
              <a:t>19</a:t>
            </a:fld>
            <a:endParaRPr 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639E7-3867-44F7-B9F7-65617D3BD352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ED738-3FCE-41D2-BEE9-F5F6F47E1F11}" type="slidenum">
              <a:rPr lang="it-IT" smtClean="0"/>
              <a:pPr/>
              <a:t>20</a:t>
            </a:fld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9CD7E-4A24-41BC-93F7-9C1E25FAB1CA}" type="slidenum">
              <a:rPr lang="it-IT" smtClean="0"/>
              <a:pPr/>
              <a:t>21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365EB-DE9F-420D-B03C-9D7037E3C3E9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3252" name="Номер слайда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29" tIns="47465" rIns="94929" bIns="47465" anchor="b"/>
          <a:lstStyle/>
          <a:p>
            <a:pPr algn="r"/>
            <a:fld id="{24D3FD40-114D-44EA-B2D7-14D03953FC6A}" type="slidenum">
              <a:rPr lang="it-IT" sz="1200"/>
              <a:pPr algn="r"/>
              <a:t>4</a:t>
            </a:fld>
            <a:endParaRPr lang="it-IT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9E089-1586-46A9-9B6A-5E2FB75C7D3B}" type="slidenum">
              <a:rPr lang="it-IT" smtClean="0"/>
              <a:pPr/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3BACA-DB3D-42F2-BFAE-44444300EE81}" type="slidenum">
              <a:rPr lang="it-IT" smtClean="0"/>
              <a:pPr/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E9CA7-3B74-47D8-9DAE-F839A9AFD6CD}" type="slidenum">
              <a:rPr lang="it-IT" smtClean="0"/>
              <a:pPr/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7FBA5-3576-42D9-BB26-CEA3A9E373E7}" type="slidenum">
              <a:rPr lang="it-IT" smtClean="0"/>
              <a:pPr/>
              <a:t>8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F3728-FCCA-42D0-843A-2F8EF11C0CE8}" type="slidenum">
              <a:rPr lang="it-IT" smtClean="0"/>
              <a:pPr/>
              <a:t>9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Brussels, 24 - 25 March 2011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policy meeting with the Eastern Partnership countries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D2361-085F-422E-B68E-548AFE34724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9" descr="IDE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1050" y="6400800"/>
            <a:ext cx="742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magine 10" descr="Logo_vector_2010_sfondo_tras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6969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533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3962400"/>
          </a:xfrm>
        </p:spPr>
        <p:txBody>
          <a:bodyPr/>
          <a:lstStyle>
            <a:lvl1pPr>
              <a:buClr>
                <a:srgbClr val="FF6600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FF660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FF660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FF66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FF66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Brussels, 24 - 25 March 2011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policy meeting with the Eastern Partnership countries 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6FF39-91A1-4EE2-B372-B786B3C11ED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" descr="IDE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1050" y="6400800"/>
            <a:ext cx="742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Immagine 4" descr="Logo_vector_2010_sfondo_tras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6969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14800" cy="3962400"/>
          </a:xfrm>
        </p:spPr>
        <p:txBody>
          <a:bodyPr/>
          <a:lstStyle>
            <a:lvl1pPr>
              <a:buClr>
                <a:srgbClr val="FF6600"/>
              </a:buClr>
              <a:defRPr sz="2400"/>
            </a:lvl1pPr>
            <a:lvl2pPr>
              <a:buClr>
                <a:srgbClr val="FF6600"/>
              </a:buClr>
              <a:defRPr sz="2000"/>
            </a:lvl2pPr>
            <a:lvl3pPr>
              <a:buClr>
                <a:srgbClr val="FF6600"/>
              </a:buClr>
              <a:defRPr sz="1800"/>
            </a:lvl3pPr>
            <a:lvl4pPr>
              <a:buClr>
                <a:srgbClr val="FF6600"/>
              </a:buClr>
              <a:defRPr sz="1600"/>
            </a:lvl4pPr>
            <a:lvl5pPr>
              <a:buClr>
                <a:srgbClr val="FF6600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14800" cy="3962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lang="it-IT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lang="it-IT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lang="it-IT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lang="it-IT" sz="1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lang="it-IT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Brussels, 24 - 25 March 2011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policy meeting with the Eastern Partnership countries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B88B-0651-4FC2-985D-C2AB8C6596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 descr="IDE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1050" y="6400800"/>
            <a:ext cx="742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Immagine 4" descr="Logo_vector_2010_sfondo_tras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6969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Brussels, 24 - 25 March 2011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policy meeting with the Eastern Partnership countries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AFA2D-FC83-42DD-B709-D6D14663904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 descr="IDE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1050" y="6400800"/>
            <a:ext cx="7429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Immagine 4" descr="Logo_vector_2010_sfondo_tras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6969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Brussels, 24 - 25 March 2011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 policy meeting with the Eastern Partnership countries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F9A0-FD67-4267-B74B-05F84F78D9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38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Brussels, 24 - 25 March 2011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77000"/>
            <a:ext cx="457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Transport policy meeting with the Eastern Partnership countries 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9540E67-4802-4EF9-BF0E-DCA9BA8161F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" y="1981200"/>
            <a:ext cx="8077200" cy="1089025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cap="small" dirty="0" smtClean="0"/>
              <a:t>Preparation of TIF 2012 – Overview, dd. 08.06.2011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867400"/>
            <a:ext cx="8153400" cy="762000"/>
          </a:xfrm>
        </p:spPr>
        <p:txBody>
          <a:bodyPr/>
          <a:lstStyle/>
          <a:p>
            <a:pPr eaLnBrk="1" hangingPunct="1"/>
            <a:r>
              <a:rPr lang="en-US" sz="1400" smtClean="0"/>
              <a:t>IDEA Prioritization Wrap Up Meeting</a:t>
            </a:r>
          </a:p>
          <a:p>
            <a:pPr eaLnBrk="1" hangingPunct="1"/>
            <a:r>
              <a:rPr lang="en-US" sz="1200" smtClean="0"/>
              <a:t> Milan, 8</a:t>
            </a:r>
            <a:r>
              <a:rPr lang="en-US" sz="1200" baseline="30000" smtClean="0"/>
              <a:t>th</a:t>
            </a:r>
            <a:r>
              <a:rPr lang="en-US" sz="1200" smtClean="0"/>
              <a:t> June 2011</a:t>
            </a:r>
          </a:p>
        </p:txBody>
      </p:sp>
      <p:pic>
        <p:nvPicPr>
          <p:cNvPr id="6148" name="Immagine 3" descr="IDE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47688"/>
            <a:ext cx="13398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Immagine 4" descr="Logo_vector_2010_sfondo_tras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33400"/>
            <a:ext cx="13065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33400" y="3451225"/>
            <a:ext cx="80772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IDEA Project</a:t>
            </a:r>
          </a:p>
          <a:p>
            <a:pPr algn="ctr">
              <a:defRPr/>
            </a:pPr>
            <a:r>
              <a:rPr lang="en-US" sz="1600" b="1" i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Transport dialogue and interoperability between the EU and its </a:t>
            </a:r>
            <a:r>
              <a:rPr lang="en-US" sz="1600" b="1" i="1" kern="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neighbouring</a:t>
            </a:r>
            <a:r>
              <a:rPr lang="en-US" sz="1600" b="1" i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countries and Central Asian countries</a:t>
            </a:r>
          </a:p>
          <a:p>
            <a:pPr algn="ctr">
              <a:defRPr/>
            </a:pPr>
            <a:endParaRPr lang="en-US" sz="1600" b="1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1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Project funded by European </a:t>
            </a:r>
            <a:r>
              <a:rPr lang="en-US" sz="1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Union</a:t>
            </a:r>
            <a:endParaRPr lang="en-US" sz="16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sz="2400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000" kern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Detlef</a:t>
            </a:r>
            <a:r>
              <a:rPr lang="en-US" sz="2000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Pulsack</a:t>
            </a:r>
            <a:endParaRPr lang="en-US" sz="2000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 Map – Basic and NEW components</a:t>
            </a:r>
            <a:endParaRPr lang="it-IT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mtClean="0"/>
          </a:p>
          <a:p>
            <a:endParaRPr lang="en-GB" sz="2800" smtClean="0"/>
          </a:p>
          <a:p>
            <a:r>
              <a:rPr lang="en-GB" sz="2800" smtClean="0"/>
              <a:t>Communication with FIs + Invitations</a:t>
            </a:r>
          </a:p>
          <a:p>
            <a:endParaRPr lang="en-GB" sz="2800" smtClean="0"/>
          </a:p>
          <a:p>
            <a:r>
              <a:rPr lang="en-GB" sz="2800" smtClean="0"/>
              <a:t>Invitations to additional regional players </a:t>
            </a:r>
          </a:p>
          <a:p>
            <a:pPr>
              <a:buFontTx/>
              <a:buNone/>
            </a:pPr>
            <a:r>
              <a:rPr lang="en-GB" sz="2800" smtClean="0"/>
              <a:t>   China, Korea, India, Russia</a:t>
            </a:r>
          </a:p>
          <a:p>
            <a:endParaRPr lang="en-GB" sz="2800" smtClean="0"/>
          </a:p>
          <a:p>
            <a:r>
              <a:rPr lang="en-GB" sz="2800" smtClean="0"/>
              <a:t>Attraction of transport industry</a:t>
            </a:r>
          </a:p>
          <a:p>
            <a:endParaRPr lang="de-DE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Milan, 8°  June 2011</a:t>
            </a:r>
            <a:endParaRPr lang="it-I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CE1B1-1280-474B-AB35-640BEA84C20E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Milan, 8°  June 2011</a:t>
            </a:r>
            <a:endParaRPr lang="it-I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895D5-94D8-4A8E-8EAA-65CEED059266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5175" y="550863"/>
            <a:ext cx="4035425" cy="5773737"/>
          </a:xfrm>
          <a:noFill/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457200" y="4572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Communication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Operator‘s DATABASE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6200" y="990600"/>
          <a:ext cx="8991599" cy="5181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586"/>
                <a:gridCol w="2291129"/>
                <a:gridCol w="2507273"/>
                <a:gridCol w="1815611"/>
              </a:tblGrid>
              <a:tr h="471054">
                <a:tc>
                  <a:txBody>
                    <a:bodyPr/>
                    <a:lstStyle/>
                    <a:p>
                      <a:pPr algn="l" fontAlgn="b"/>
                      <a:endParaRPr lang="de-DE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710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Armenia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i="0" u="none" strike="noStrike" dirty="0" err="1" smtClean="0">
                          <a:solidFill>
                            <a:srgbClr val="C00000"/>
                          </a:solidFill>
                          <a:latin typeface="Calibri"/>
                        </a:rPr>
                        <a:t>India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Moldova</a:t>
                      </a:r>
                      <a:endParaRPr lang="de-DE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71054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Azerbaijan</a:t>
                      </a:r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Indonesia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Netherlands</a:t>
                      </a:r>
                      <a:endParaRPr lang="de-DE" sz="2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71054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Belorussia</a:t>
                      </a:r>
                      <a:endParaRPr lang="de-DE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 err="1">
                          <a:solidFill>
                            <a:srgbClr val="FFC000"/>
                          </a:solidFill>
                          <a:latin typeface="Calibri"/>
                        </a:rPr>
                        <a:t>Italy</a:t>
                      </a:r>
                      <a:endParaRPr lang="de-DE" sz="2400" b="1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Romania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71054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Bulgaria</a:t>
                      </a:r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Japan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 err="1">
                          <a:solidFill>
                            <a:srgbClr val="C00000"/>
                          </a:solidFill>
                          <a:latin typeface="Calibri"/>
                        </a:rPr>
                        <a:t>Russia</a:t>
                      </a:r>
                      <a:endParaRPr lang="de-DE" sz="2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54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China PRC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Kazakhstan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Tajikistan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TRACECA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1054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 err="1">
                          <a:solidFill>
                            <a:srgbClr val="7030A0"/>
                          </a:solidFill>
                          <a:latin typeface="Calibri"/>
                        </a:rPr>
                        <a:t>Cyprus</a:t>
                      </a:r>
                      <a:endParaRPr lang="de-DE" sz="24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Korea South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rgbClr val="00B0F0"/>
                          </a:solidFill>
                          <a:latin typeface="Calibri"/>
                        </a:rPr>
                        <a:t>Observers</a:t>
                      </a:r>
                      <a:endParaRPr lang="de-DE" sz="1400" b="0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1054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Kyrgyzstan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00B0F0"/>
                          </a:solidFill>
                          <a:latin typeface="Calibri"/>
                        </a:rPr>
                        <a:t>Turkmenistan 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BIG PLAYER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1054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Georgia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Liberia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Ukraine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IMPORTANT HUB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1054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 err="1">
                          <a:solidFill>
                            <a:srgbClr val="00B0F0"/>
                          </a:solidFill>
                          <a:latin typeface="Calibri"/>
                        </a:rPr>
                        <a:t>Lithuania</a:t>
                      </a:r>
                      <a:endParaRPr lang="de-DE" sz="2400" b="1" i="0" u="none" strike="noStrike" dirty="0">
                        <a:solidFill>
                          <a:srgbClr val="00B0F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UAE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IDEA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1054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 err="1">
                          <a:solidFill>
                            <a:srgbClr val="7030A0"/>
                          </a:solidFill>
                          <a:latin typeface="Calibri"/>
                        </a:rPr>
                        <a:t>Greece</a:t>
                      </a:r>
                      <a:endParaRPr lang="de-DE" sz="2400" b="1" i="0" u="none" strike="noStrike" dirty="0">
                        <a:solidFill>
                          <a:srgbClr val="7030A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Malaysia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Uzbekistan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Milan, 8°  June 2011</a:t>
            </a:r>
            <a:endParaRPr lang="it-I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A2FB3-252E-4005-ABB8-254C226077D3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 Map</a:t>
            </a:r>
            <a:endParaRPr lang="it-IT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Determination and solution of logistic issues </a:t>
            </a:r>
          </a:p>
          <a:p>
            <a:pPr lvl="3"/>
            <a:r>
              <a:rPr lang="en-GB" sz="2800" smtClean="0"/>
              <a:t>hotel </a:t>
            </a:r>
          </a:p>
          <a:p>
            <a:pPr lvl="3"/>
            <a:r>
              <a:rPr lang="en-GB" sz="2800" smtClean="0"/>
              <a:t>transport</a:t>
            </a:r>
          </a:p>
          <a:p>
            <a:r>
              <a:rPr lang="en-GB" sz="2800" smtClean="0"/>
              <a:t>Event Management </a:t>
            </a:r>
          </a:p>
          <a:p>
            <a:pPr lvl="3"/>
            <a:r>
              <a:rPr lang="en-GB" sz="2800" smtClean="0"/>
              <a:t>sessions </a:t>
            </a:r>
          </a:p>
          <a:p>
            <a:pPr lvl="3"/>
            <a:r>
              <a:rPr lang="en-GB" sz="2800" smtClean="0"/>
              <a:t>catering</a:t>
            </a:r>
          </a:p>
          <a:p>
            <a:r>
              <a:rPr lang="en-GB" sz="2800" smtClean="0"/>
              <a:t>Public Visibility</a:t>
            </a:r>
          </a:p>
          <a:p>
            <a:pPr lvl="3"/>
            <a:r>
              <a:rPr lang="en-GB" sz="2800" smtClean="0"/>
              <a:t>ENPI</a:t>
            </a:r>
          </a:p>
          <a:p>
            <a:pPr lvl="3"/>
            <a:r>
              <a:rPr lang="en-GB" sz="2800" smtClean="0"/>
              <a:t>website</a:t>
            </a:r>
          </a:p>
          <a:p>
            <a:pPr>
              <a:buFontTx/>
              <a:buNone/>
            </a:pPr>
            <a:endParaRPr lang="de-DE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Milan, 8°  June 2011</a:t>
            </a:r>
            <a:endParaRPr lang="it-I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46D5E-46F4-4547-8FEA-635CA210F77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How to implement - SUMMARY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de-DE" sz="2800" smtClean="0"/>
          </a:p>
          <a:p>
            <a:pPr algn="ctr">
              <a:buFontTx/>
              <a:buNone/>
            </a:pPr>
            <a:r>
              <a:rPr lang="de-DE" sz="3200" b="1" smtClean="0"/>
              <a:t>Provision of more general information reflecting the development within TRACECA</a:t>
            </a:r>
          </a:p>
          <a:p>
            <a:pPr>
              <a:buFontTx/>
              <a:buNone/>
            </a:pPr>
            <a:endParaRPr lang="de-DE" smtClean="0"/>
          </a:p>
          <a:p>
            <a:r>
              <a:rPr lang="de-DE" smtClean="0"/>
              <a:t>Globalized  – focussed on regional contexts</a:t>
            </a:r>
          </a:p>
          <a:p>
            <a:r>
              <a:rPr lang="de-DE" smtClean="0"/>
              <a:t>Accompanying communication (newsletters)</a:t>
            </a:r>
          </a:p>
          <a:p>
            <a:r>
              <a:rPr lang="de-DE" smtClean="0"/>
              <a:t>Logistic issues as for TIF 2010</a:t>
            </a:r>
          </a:p>
          <a:p>
            <a:r>
              <a:rPr lang="de-DE" smtClean="0"/>
              <a:t>Schedules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Milan, 8°  June 2011</a:t>
            </a:r>
            <a:endParaRPr lang="it-I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EB2D9-33A3-4A91-BEC0-F4A43AB3782B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Action Plan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Milan, 8°  June 2011</a:t>
            </a:r>
            <a:endParaRPr lang="it-I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80A07-F64D-4E9E-A830-E97F891EAC9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194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90600"/>
            <a:ext cx="9180513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914400"/>
            <a:ext cx="3800475" cy="5410200"/>
          </a:xfrm>
          <a:noFill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4250" y="914400"/>
            <a:ext cx="3740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piè di pagina 4"/>
          <p:cNvSpPr txBox="1">
            <a:spLocks noGrp="1"/>
          </p:cNvSpPr>
          <p:nvPr/>
        </p:nvSpPr>
        <p:spPr bwMode="auto">
          <a:xfrm>
            <a:off x="3200400" y="6477000"/>
            <a:ext cx="4572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IDEA Prioritization Wrap Up Meeting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 bwMode="auto">
          <a:xfrm>
            <a:off x="990600" y="6477000"/>
            <a:ext cx="2133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1000" dirty="0">
                <a:solidFill>
                  <a:schemeClr val="bg1"/>
                </a:solidFill>
                <a:latin typeface="+mn-lt"/>
              </a:rPr>
              <a:t>Milan, 8°  June 2011</a:t>
            </a:r>
            <a:endParaRPr lang="it-IT" sz="1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Near Future &amp; Undergoing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3962400"/>
          </a:xfrm>
        </p:spPr>
        <p:txBody>
          <a:bodyPr/>
          <a:lstStyle/>
          <a:p>
            <a:r>
              <a:rPr lang="de-DE" smtClean="0"/>
              <a:t>Update of contact database – approx. 300 individual data (email addresses, telephone numbers) of international bankers</a:t>
            </a:r>
          </a:p>
          <a:p>
            <a:r>
              <a:rPr lang="de-DE" smtClean="0"/>
              <a:t>TRACECA Appraisal Tool </a:t>
            </a:r>
          </a:p>
          <a:p>
            <a:pPr>
              <a:buFontTx/>
              <a:buNone/>
            </a:pPr>
            <a:r>
              <a:rPr lang="de-DE" smtClean="0"/>
              <a:t>		investment manual </a:t>
            </a:r>
          </a:p>
          <a:p>
            <a:pPr>
              <a:buFontTx/>
              <a:buNone/>
            </a:pPr>
            <a:r>
              <a:rPr lang="de-DE" smtClean="0"/>
              <a:t>		case studies, training results </a:t>
            </a:r>
          </a:p>
          <a:p>
            <a:r>
              <a:rPr lang="de-DE" smtClean="0"/>
              <a:t>TIF Webpage Update – already started (first downloads available)</a:t>
            </a:r>
          </a:p>
          <a:p>
            <a:r>
              <a:rPr lang="de-DE" smtClean="0"/>
              <a:t>Emailing and visits to financial partners (see travel plan key experts) </a:t>
            </a:r>
          </a:p>
          <a:p>
            <a:r>
              <a:rPr lang="de-DE" smtClean="0"/>
              <a:t>NEW database of operators and transport associations</a:t>
            </a:r>
          </a:p>
          <a:p>
            <a:endParaRPr lang="de-DE" sz="200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Milan, 8°  June 2011</a:t>
            </a:r>
            <a:endParaRPr lang="it-I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8B809-761F-4DF2-A205-0683E81F7949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Direct Contacts – Communication Tool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Milan, 8°  June 2011</a:t>
            </a:r>
            <a:endParaRPr lang="it-I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2DC5-EC31-4B1D-B5F0-3C38F6C738DE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pic>
        <p:nvPicPr>
          <p:cNvPr id="2151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108075"/>
            <a:ext cx="7696200" cy="5160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/>
              <a:t>INPUT from the NS – DEADLINES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FF6600"/>
              </a:buClr>
            </a:pPr>
            <a:r>
              <a:rPr lang="en-GB" smtClean="0"/>
              <a:t>Project information as investment volumes, context, incentives for operators and investors</a:t>
            </a:r>
          </a:p>
          <a:p>
            <a:pPr algn="ctr">
              <a:buClr>
                <a:srgbClr val="FF6600"/>
              </a:buClr>
              <a:buFontTx/>
              <a:buNone/>
            </a:pPr>
            <a:r>
              <a:rPr lang="en-GB" sz="4800" b="1" smtClean="0"/>
              <a:t>TRACECA CORRIDOR</a:t>
            </a:r>
          </a:p>
          <a:p>
            <a:pPr>
              <a:buClr>
                <a:srgbClr val="FF6600"/>
              </a:buClr>
            </a:pPr>
            <a:r>
              <a:rPr lang="en-GB" smtClean="0"/>
              <a:t>“What we have” as help – provided until summer</a:t>
            </a:r>
          </a:p>
          <a:p>
            <a:pPr>
              <a:buClr>
                <a:srgbClr val="FF6600"/>
              </a:buClr>
            </a:pPr>
            <a:endParaRPr lang="en-GB" smtClean="0"/>
          </a:p>
          <a:p>
            <a:pPr>
              <a:buClr>
                <a:srgbClr val="FF6600"/>
              </a:buClr>
            </a:pPr>
            <a:r>
              <a:rPr lang="en-GB" smtClean="0"/>
              <a:t>Deliverables by the Countries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GB" smtClean="0"/>
              <a:t>	</a:t>
            </a:r>
            <a:r>
              <a:rPr lang="en-GB" b="1" smtClean="0"/>
              <a:t>Fact Sheets			September, 15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GB" b="1" smtClean="0"/>
              <a:t>	Fiches				October, 15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en-GB" b="1" smtClean="0"/>
              <a:t>	Country Information	November, 25</a:t>
            </a:r>
          </a:p>
          <a:p>
            <a:pPr algn="ctr">
              <a:buClr>
                <a:srgbClr val="FF6600"/>
              </a:buClr>
              <a:buFontTx/>
              <a:buNone/>
            </a:pPr>
            <a:r>
              <a:rPr lang="en-GB" smtClean="0">
                <a:solidFill>
                  <a:schemeClr val="accent2"/>
                </a:solidFill>
              </a:rPr>
              <a:t>3 months to TIF</a:t>
            </a:r>
          </a:p>
          <a:p>
            <a:pPr>
              <a:buClr>
                <a:srgbClr val="FF6600"/>
              </a:buClr>
            </a:pPr>
            <a:r>
              <a:rPr lang="en-GB" b="1" smtClean="0">
                <a:solidFill>
                  <a:schemeClr val="accent2"/>
                </a:solidFill>
              </a:rPr>
              <a:t>IGC Meeting = Overview TRACECA activities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 bwMode="auto">
          <a:xfrm>
            <a:off x="990600" y="6477000"/>
            <a:ext cx="2133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1000" dirty="0">
                <a:solidFill>
                  <a:schemeClr val="bg1"/>
                </a:solidFill>
                <a:latin typeface="+mn-lt"/>
              </a:rPr>
              <a:t>Milan, 8°  June 2011</a:t>
            </a:r>
            <a:endParaRPr lang="it-IT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/>
        </p:nvSpPr>
        <p:spPr bwMode="auto">
          <a:xfrm>
            <a:off x="3200400" y="6477000"/>
            <a:ext cx="4572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IDEA Prioritization Wrap Up Meeting</a:t>
            </a: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7848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A723A7A-3558-488F-9BBF-BF51890A0C18}" type="slidenum">
              <a:rPr lang="it-IT" sz="1000">
                <a:solidFill>
                  <a:schemeClr val="bg1"/>
                </a:solidFill>
                <a:latin typeface="+mn-lt"/>
              </a:rPr>
              <a:pPr algn="r">
                <a:defRPr/>
              </a:pPr>
              <a:t>19</a:t>
            </a:fld>
            <a:endParaRPr lang="it-IT" sz="10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Communication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mtClean="0"/>
          </a:p>
          <a:p>
            <a:endParaRPr lang="de-DE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Milan, 8°  June 2011</a:t>
            </a:r>
            <a:endParaRPr lang="it-I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CCE66-71EA-4CCA-AAC8-AB4493A4E3ED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graphicFrame>
        <p:nvGraphicFramePr>
          <p:cNvPr id="7" name="Схема 6"/>
          <p:cNvGraphicFramePr/>
          <p:nvPr/>
        </p:nvGraphicFramePr>
        <p:xfrm>
          <a:off x="381000" y="974218"/>
          <a:ext cx="8610600" cy="5274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Countries’  TO DO</a:t>
            </a:r>
            <a:endParaRPr lang="it-IT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r>
              <a:rPr lang="en-GB" sz="2600" smtClean="0"/>
              <a:t>1) Communication with local banks + Invitations</a:t>
            </a:r>
          </a:p>
          <a:p>
            <a:pPr>
              <a:buFontTx/>
              <a:buNone/>
            </a:pPr>
            <a:endParaRPr lang="en-GB" sz="2600" smtClean="0"/>
          </a:p>
          <a:p>
            <a:pPr>
              <a:buFontTx/>
              <a:buNone/>
            </a:pPr>
            <a:r>
              <a:rPr lang="en-GB" sz="2800" smtClean="0"/>
              <a:t>2) INPUT for documentation </a:t>
            </a:r>
          </a:p>
          <a:p>
            <a:r>
              <a:rPr lang="en-GB" sz="2800" smtClean="0"/>
              <a:t>papers </a:t>
            </a:r>
          </a:p>
          <a:p>
            <a:r>
              <a:rPr lang="en-GB" sz="2800" smtClean="0"/>
              <a:t>website content – country information</a:t>
            </a:r>
          </a:p>
          <a:p>
            <a:pPr>
              <a:buFontTx/>
              <a:buNone/>
            </a:pPr>
            <a:r>
              <a:rPr lang="en-GB" sz="800" smtClean="0"/>
              <a:t>                </a:t>
            </a:r>
          </a:p>
          <a:p>
            <a:pPr>
              <a:buFontTx/>
              <a:buNone/>
            </a:pPr>
            <a:r>
              <a:rPr lang="en-GB" b="1" smtClean="0"/>
              <a:t>			</a:t>
            </a:r>
            <a:r>
              <a:rPr lang="en-GB" b="1" u="sng" smtClean="0"/>
              <a:t>WEBSITE</a:t>
            </a:r>
            <a:r>
              <a:rPr lang="en-GB" smtClean="0"/>
              <a:t> (MAIN TOOL)</a:t>
            </a:r>
          </a:p>
          <a:p>
            <a:pPr>
              <a:buFontTx/>
              <a:buNone/>
            </a:pPr>
            <a:r>
              <a:rPr lang="en-GB" sz="2800" smtClean="0"/>
              <a:t>3) Manpower</a:t>
            </a:r>
          </a:p>
          <a:p>
            <a:r>
              <a:rPr lang="en-GB" sz="2800" smtClean="0"/>
              <a:t>trainings</a:t>
            </a:r>
          </a:p>
          <a:p>
            <a:r>
              <a:rPr lang="en-GB" sz="2800" smtClean="0"/>
              <a:t>website management and update projects</a:t>
            </a:r>
          </a:p>
          <a:p>
            <a:pPr>
              <a:buFontTx/>
              <a:buNone/>
            </a:pPr>
            <a:endParaRPr lang="en-GB" sz="2800" smtClean="0"/>
          </a:p>
          <a:p>
            <a:endParaRPr lang="de-DE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Milan, 8°  June 2011</a:t>
            </a:r>
            <a:endParaRPr lang="it-IT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9F1B0-4497-4545-8547-4ECDA2A90DBE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Milan, 8°  June 2011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Prioritization Wrap Up Meeting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93CA1-16CE-4824-BB88-175B9C493969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16" name="Titolo 1"/>
          <p:cNvSpPr txBox="1">
            <a:spLocks/>
          </p:cNvSpPr>
          <p:nvPr/>
        </p:nvSpPr>
        <p:spPr bwMode="auto">
          <a:xfrm>
            <a:off x="457200" y="28956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Thanks for your </a:t>
            </a:r>
            <a:r>
              <a:rPr lang="en-US" sz="28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attention.</a:t>
            </a:r>
            <a:r>
              <a:rPr lang="en-US" sz="28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endParaRPr lang="en-US" sz="2800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n-US" sz="2800" b="1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28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DO NOT FORGET TO CHECK AND USE </a:t>
            </a:r>
            <a:r>
              <a:rPr lang="en-US" sz="28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GB" sz="2800" b="1" kern="0" dirty="0"/>
              <a:t> </a:t>
            </a:r>
            <a:r>
              <a:rPr lang="en-GB" sz="3600" b="1" u="sng" kern="0" dirty="0">
                <a:solidFill>
                  <a:srgbClr val="FF6600"/>
                </a:solidFill>
              </a:rPr>
              <a:t>www.traceca- org.org</a:t>
            </a:r>
            <a:endParaRPr lang="it-IT" sz="3600" b="1" u="sng" kern="0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mtClean="0"/>
              <a:t>   Results TIF 2010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smtClean="0"/>
              <a:t>Milan, 8°  June 2011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F1DBA-A725-4650-9B32-D96DF4BD95B8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81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41875" y="609600"/>
            <a:ext cx="4073525" cy="5627688"/>
          </a:xfrm>
          <a:noFill/>
        </p:spPr>
      </p:pic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304800" y="914400"/>
            <a:ext cx="46482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12 Countries presented, evaluated and prioritized  -  49 Infrastructure Investment Projects with - 14 Billion EURO accrued Investment Volume</a:t>
            </a:r>
            <a:endParaRPr lang="de-DE"/>
          </a:p>
          <a:p>
            <a:pPr>
              <a:buFont typeface="Arial" charset="0"/>
              <a:buChar char="•"/>
            </a:pPr>
            <a:r>
              <a:rPr lang="en-US"/>
              <a:t> 21 Projects qualified for the Priority List - 4 Modes were reflected - Road, Rail, Maritime, Aviation as well as - 4 Intermodal Projects were presented (Logistic Centres).</a:t>
            </a:r>
            <a:endParaRPr lang="de-DE"/>
          </a:p>
          <a:p>
            <a:pPr>
              <a:buFont typeface="Arial" charset="0"/>
              <a:buChar char="•"/>
            </a:pPr>
            <a:r>
              <a:rPr lang="en-US" sz="2400"/>
              <a:t>  2 TRACECA Infrastructure Projects financed by the countries (Georgia, Turkey)</a:t>
            </a:r>
            <a:endParaRPr lang="de-DE" sz="2400"/>
          </a:p>
          <a:p>
            <a:pPr>
              <a:buFont typeface="Arial" charset="0"/>
              <a:buChar char="•"/>
            </a:pPr>
            <a:r>
              <a:rPr lang="en-US" sz="2400"/>
              <a:t> 3 Projects with Loan Schemes Appraisal</a:t>
            </a:r>
            <a:endParaRPr lang="de-DE" sz="2400"/>
          </a:p>
          <a:p>
            <a:pPr>
              <a:buFont typeface="Arial" charset="0"/>
              <a:buChar char="•"/>
            </a:pPr>
            <a:r>
              <a:rPr lang="en-US" sz="2400"/>
              <a:t> 2 Projects closely followed up by IFIs and 8 Countries in Investment Negotiations</a:t>
            </a:r>
            <a:endParaRPr lang="de-DE" sz="2400"/>
          </a:p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mtClean="0"/>
              <a:t>From 21 to 12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FF6600"/>
              </a:buClr>
            </a:pPr>
            <a:r>
              <a:rPr lang="de-DE" smtClean="0"/>
              <a:t>Presented projects in 2010: 	21 </a:t>
            </a:r>
          </a:p>
          <a:p>
            <a:pPr>
              <a:buClr>
                <a:srgbClr val="FF6600"/>
              </a:buClr>
            </a:pPr>
            <a:r>
              <a:rPr lang="de-DE" smtClean="0"/>
              <a:t>New approach for 2012: 		12</a:t>
            </a:r>
          </a:p>
          <a:p>
            <a:pPr>
              <a:buClr>
                <a:srgbClr val="FF6600"/>
              </a:buClr>
            </a:pPr>
            <a:r>
              <a:rPr lang="de-DE" smtClean="0"/>
              <a:t>Country information in regional contexts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de-DE" smtClean="0"/>
              <a:t>	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de-DE" smtClean="0"/>
              <a:t>  </a:t>
            </a:r>
            <a:r>
              <a:rPr lang="de-DE" u="sng" smtClean="0"/>
              <a:t>Regions</a:t>
            </a:r>
            <a:r>
              <a:rPr lang="de-DE" smtClean="0"/>
              <a:t>: 3				      </a:t>
            </a:r>
            <a:r>
              <a:rPr lang="de-DE" u="sng" smtClean="0"/>
              <a:t>Project:</a:t>
            </a:r>
            <a:r>
              <a:rPr lang="de-DE" smtClean="0"/>
              <a:t> 1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de-DE" smtClean="0"/>
              <a:t>				  </a:t>
            </a:r>
            <a:r>
              <a:rPr lang="de-DE" b="1" u="sng" smtClean="0"/>
              <a:t>Countries</a:t>
            </a:r>
            <a:r>
              <a:rPr lang="de-DE" smtClean="0"/>
              <a:t>: 4</a:t>
            </a:r>
          </a:p>
          <a:p>
            <a:pPr>
              <a:buClr>
                <a:srgbClr val="FF6600"/>
              </a:buClr>
              <a:buFontTx/>
              <a:buNone/>
            </a:pPr>
            <a:r>
              <a:rPr lang="de-DE" smtClean="0"/>
              <a:t>							</a:t>
            </a:r>
            <a:endParaRPr lang="de-DE" u="sng" smtClean="0"/>
          </a:p>
          <a:p>
            <a:pPr>
              <a:buClr>
                <a:srgbClr val="FF6600"/>
              </a:buClr>
              <a:buFontTx/>
              <a:buNone/>
            </a:pPr>
            <a:endParaRPr lang="de-DE" u="sng" smtClean="0"/>
          </a:p>
          <a:p>
            <a:pPr>
              <a:buClr>
                <a:srgbClr val="FF6600"/>
              </a:buClr>
              <a:buFontTx/>
              <a:buNone/>
            </a:pPr>
            <a:r>
              <a:rPr lang="de-DE" smtClean="0"/>
              <a:t>+ Individual Promotion for countries through website and print media possible,</a:t>
            </a:r>
          </a:p>
          <a:p>
            <a:pPr algn="ctr">
              <a:buClr>
                <a:srgbClr val="FF6600"/>
              </a:buClr>
              <a:buFontTx/>
              <a:buNone/>
            </a:pPr>
            <a:r>
              <a:rPr lang="de-DE" u="sng" smtClean="0"/>
              <a:t>BUT</a:t>
            </a:r>
          </a:p>
          <a:p>
            <a:pPr algn="ctr">
              <a:buClr>
                <a:srgbClr val="FF6600"/>
              </a:buClr>
              <a:buFontTx/>
              <a:buNone/>
            </a:pPr>
            <a:r>
              <a:rPr lang="de-DE" smtClean="0"/>
              <a:t>   </a:t>
            </a:r>
            <a:r>
              <a:rPr lang="de-DE" b="1" smtClean="0"/>
              <a:t>on minimum requirement basis</a:t>
            </a:r>
          </a:p>
        </p:txBody>
      </p:sp>
      <p:sp>
        <p:nvSpPr>
          <p:cNvPr id="4" name="Дата 3"/>
          <p:cNvSpPr txBox="1">
            <a:spLocks noGrp="1"/>
          </p:cNvSpPr>
          <p:nvPr/>
        </p:nvSpPr>
        <p:spPr bwMode="auto">
          <a:xfrm>
            <a:off x="990600" y="6477000"/>
            <a:ext cx="2133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1000" dirty="0">
                <a:solidFill>
                  <a:schemeClr val="bg1"/>
                </a:solidFill>
                <a:latin typeface="+mn-lt"/>
              </a:rPr>
              <a:t>Milan, 8°  June 2011</a:t>
            </a:r>
            <a:endParaRPr lang="it-IT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/>
        </p:nvSpPr>
        <p:spPr bwMode="auto">
          <a:xfrm>
            <a:off x="3200400" y="6477000"/>
            <a:ext cx="4572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IDEA Prioritization Wrap Up Meeting</a:t>
            </a: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7848600" y="6477000"/>
            <a:ext cx="533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46B8B4B-AC83-4BC5-B994-9723044A84BC}" type="slidenum">
              <a:rPr lang="it-IT" sz="1000">
                <a:solidFill>
                  <a:schemeClr val="bg1"/>
                </a:solidFill>
                <a:latin typeface="+mn-lt"/>
              </a:rPr>
              <a:pPr algn="r">
                <a:defRPr/>
              </a:pPr>
              <a:t>4</a:t>
            </a:fld>
            <a:endParaRPr lang="it-IT" sz="1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2438400" y="3200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V="1">
            <a:off x="5638800" y="3200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Milan, 8°  June 2011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IDEA Prioritization Wrap Up Meeting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27544-CCBD-4552-BB9A-CB8103E0AC3C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457200" y="4572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Road Map</a:t>
            </a:r>
            <a:endParaRPr lang="it-IT" sz="2800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4" name="Segnaposto contenuto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smtClean="0"/>
              <a:t>Preparation of Priority List and underlying</a:t>
            </a:r>
          </a:p>
          <a:p>
            <a:pPr>
              <a:buFontTx/>
              <a:buNone/>
            </a:pPr>
            <a:r>
              <a:rPr lang="en-GB" sz="2800" smtClean="0"/>
              <a:t>documentation </a:t>
            </a:r>
          </a:p>
          <a:p>
            <a:pPr>
              <a:buFontTx/>
              <a:buNone/>
            </a:pPr>
            <a:endParaRPr lang="en-GB" sz="2800" smtClean="0"/>
          </a:p>
          <a:p>
            <a:pPr>
              <a:buFontTx/>
              <a:buNone/>
            </a:pPr>
            <a:r>
              <a:rPr lang="en-GB" smtClean="0"/>
              <a:t>presentations – NS (training)</a:t>
            </a:r>
          </a:p>
          <a:p>
            <a:pPr>
              <a:buFontTx/>
              <a:buNone/>
            </a:pPr>
            <a:r>
              <a:rPr lang="en-GB" smtClean="0"/>
              <a:t>fact sheets + fiches</a:t>
            </a:r>
          </a:p>
          <a:p>
            <a:pPr>
              <a:buFontTx/>
              <a:buNone/>
            </a:pPr>
            <a:r>
              <a:rPr lang="en-GB" smtClean="0"/>
              <a:t>studies </a:t>
            </a:r>
          </a:p>
          <a:p>
            <a:pPr marL="1428750" lvl="3"/>
            <a:r>
              <a:rPr lang="en-GB" b="1" smtClean="0"/>
              <a:t>Country information – Update by National Secretariats</a:t>
            </a:r>
          </a:p>
          <a:p>
            <a:pPr marL="1428750" lvl="3"/>
            <a:r>
              <a:rPr lang="en-GB" b="1" smtClean="0"/>
              <a:t>Methodologies</a:t>
            </a:r>
          </a:p>
          <a:p>
            <a:pPr lvl="4" indent="-514350"/>
            <a:r>
              <a:rPr lang="en-GB" b="1" smtClean="0"/>
              <a:t>Prioritzation</a:t>
            </a:r>
          </a:p>
          <a:p>
            <a:pPr lvl="4" indent="-514350"/>
            <a:r>
              <a:rPr lang="en-GB" b="1" smtClean="0"/>
              <a:t>TRAX</a:t>
            </a:r>
          </a:p>
          <a:p>
            <a:pPr lvl="4" indent="-514350">
              <a:buFontTx/>
              <a:buNone/>
            </a:pPr>
            <a:r>
              <a:rPr lang="en-GB" sz="2800" b="1" smtClean="0"/>
              <a:t>     TRACECA TOOL BOX  </a:t>
            </a:r>
          </a:p>
          <a:p>
            <a:pPr lvl="4" indent="-514350">
              <a:buFontTx/>
              <a:buNone/>
            </a:pPr>
            <a:r>
              <a:rPr lang="en-GB" sz="2800" smtClean="0"/>
              <a:t> TRAINING CYCLES enhance</a:t>
            </a:r>
            <a:r>
              <a:rPr lang="en-GB" sz="2800" b="1" smtClean="0"/>
              <a:t>    </a:t>
            </a:r>
          </a:p>
          <a:p>
            <a:pPr lvl="4" indent="-514350">
              <a:buFontTx/>
              <a:buNone/>
            </a:pPr>
            <a:r>
              <a:rPr lang="en-GB" sz="2800" b="1" smtClean="0"/>
              <a:t>               TOOLS</a:t>
            </a:r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Fact Sheet – Sample 2011 (TOOL)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smtClean="0"/>
              <a:t>Milan, 8°  June 2011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AF9E6-53B1-4765-9E8D-B6CFC8C6419A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102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950913"/>
            <a:ext cx="3581400" cy="5410200"/>
          </a:xfrm>
          <a:noFill/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49325"/>
            <a:ext cx="35814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mtClean="0"/>
              <a:t>Fiche – Outline  (TOOL)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smtClean="0"/>
              <a:t>Milan, 8°  June 2011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0ACE2-0474-4093-A7BC-1209B5E9E24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112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457200"/>
            <a:ext cx="3810000" cy="5932488"/>
          </a:xfrm>
          <a:noFill/>
        </p:spPr>
      </p:pic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914400" y="1066800"/>
            <a:ext cx="3733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de-DE" sz="2800"/>
              <a:t> Basic Information</a:t>
            </a:r>
          </a:p>
          <a:p>
            <a:pPr>
              <a:buFont typeface="Arial" charset="0"/>
              <a:buChar char="•"/>
            </a:pPr>
            <a:r>
              <a:rPr lang="de-DE" sz="2800"/>
              <a:t> Objectives</a:t>
            </a:r>
          </a:p>
          <a:p>
            <a:pPr>
              <a:buFont typeface="Arial" charset="0"/>
              <a:buChar char="•"/>
            </a:pPr>
            <a:r>
              <a:rPr lang="de-DE" sz="2800"/>
              <a:t> Description</a:t>
            </a:r>
          </a:p>
          <a:p>
            <a:pPr>
              <a:buFont typeface="Arial" charset="0"/>
              <a:buChar char="•"/>
            </a:pPr>
            <a:r>
              <a:rPr lang="de-DE" sz="2800"/>
              <a:t> Organization</a:t>
            </a:r>
          </a:p>
          <a:p>
            <a:pPr>
              <a:buFont typeface="Arial" charset="0"/>
              <a:buChar char="•"/>
            </a:pPr>
            <a:r>
              <a:rPr lang="de-DE" sz="2800"/>
              <a:t> Budget</a:t>
            </a:r>
          </a:p>
          <a:p>
            <a:pPr>
              <a:buFont typeface="Arial" charset="0"/>
              <a:buChar char="•"/>
            </a:pPr>
            <a:r>
              <a:rPr lang="de-DE" sz="2800"/>
              <a:t> Risk Assumptions</a:t>
            </a:r>
          </a:p>
          <a:p>
            <a:pPr>
              <a:buFont typeface="Arial" charset="0"/>
              <a:buChar char="•"/>
            </a:pPr>
            <a:r>
              <a:rPr lang="de-DE" sz="2800"/>
              <a:t> Implementation    </a:t>
            </a:r>
          </a:p>
          <a:p>
            <a:r>
              <a:rPr lang="de-DE" sz="2800"/>
              <a:t>  Schedule </a:t>
            </a:r>
          </a:p>
          <a:p>
            <a:pPr>
              <a:buFont typeface="Arial" charset="0"/>
              <a:buChar char="•"/>
            </a:pPr>
            <a:r>
              <a:rPr lang="de-DE" sz="2800"/>
              <a:t> Environment</a:t>
            </a:r>
          </a:p>
          <a:p>
            <a:pPr>
              <a:buFont typeface="Arial" charset="0"/>
              <a:buChar char="•"/>
            </a:pPr>
            <a:r>
              <a:rPr lang="de-DE" sz="2800"/>
              <a:t> Rates of Return</a:t>
            </a:r>
          </a:p>
          <a:p>
            <a:pPr>
              <a:buFont typeface="Arial" charset="0"/>
              <a:buChar char="•"/>
            </a:pPr>
            <a:r>
              <a:rPr lang="de-DE" sz="2800"/>
              <a:t> Investment Criteria</a:t>
            </a:r>
          </a:p>
          <a:p>
            <a:pPr>
              <a:buFont typeface="Arial" charset="0"/>
              <a:buChar char="•"/>
            </a:pPr>
            <a:r>
              <a:rPr lang="de-DE" sz="2800"/>
              <a:t> Sequencing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Prioritization Methodology (TOOL)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smtClean="0"/>
              <a:t>Milan, 8°  June 2011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2203A-73DD-4F64-9AA6-2387EAB1854C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122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62225" y="1014413"/>
            <a:ext cx="4219575" cy="5310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TRAX Methodology (TOOL)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smtClean="0"/>
              <a:t>Milan, 8°  June 2011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IDEA Prioritization Wrap Up Meeting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3ABC7-37F1-4365-ABF3-B2276038A3E9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133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32088" y="974725"/>
            <a:ext cx="3821112" cy="5348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694</Words>
  <Application>Microsoft Office PowerPoint</Application>
  <PresentationFormat>On-screen Show (4:3)</PresentationFormat>
  <Paragraphs>242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Verdana</vt:lpstr>
      <vt:lpstr>Calibri</vt:lpstr>
      <vt:lpstr>Struttura predefinita</vt:lpstr>
      <vt:lpstr>Preparation of TIF 2012 – Overview, dd. 08.06.2011</vt:lpstr>
      <vt:lpstr>Communication</vt:lpstr>
      <vt:lpstr>   Results TIF 2010</vt:lpstr>
      <vt:lpstr>From 21 to 12</vt:lpstr>
      <vt:lpstr>Slide 5</vt:lpstr>
      <vt:lpstr>Fact Sheet – Sample 2011 (TOOL)</vt:lpstr>
      <vt:lpstr>Fiche – Outline  (TOOL)</vt:lpstr>
      <vt:lpstr>Prioritization Methodology (TOOL)</vt:lpstr>
      <vt:lpstr>TRAX Methodology (TOOL)</vt:lpstr>
      <vt:lpstr>Road Map – Basic and NEW components</vt:lpstr>
      <vt:lpstr>Slide 11</vt:lpstr>
      <vt:lpstr>Operator‘s DATABASE</vt:lpstr>
      <vt:lpstr>Road Map</vt:lpstr>
      <vt:lpstr>How to implement - SUMMARY</vt:lpstr>
      <vt:lpstr>Action Plan</vt:lpstr>
      <vt:lpstr>Slide 16</vt:lpstr>
      <vt:lpstr>Near Future &amp; Undergoing</vt:lpstr>
      <vt:lpstr>Direct Contacts – Communication Tool</vt:lpstr>
      <vt:lpstr>INPUT from the NS – DEADLINES</vt:lpstr>
      <vt:lpstr>Countries’  TO DO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</dc:creator>
  <cp:lastModifiedBy>Ramina Majidova</cp:lastModifiedBy>
  <cp:revision>217</cp:revision>
  <cp:lastPrinted>1601-01-01T00:00:00Z</cp:lastPrinted>
  <dcterms:created xsi:type="dcterms:W3CDTF">2010-09-06T19:26:35Z</dcterms:created>
  <dcterms:modified xsi:type="dcterms:W3CDTF">2011-06-16T08:01:13Z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