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86" r:id="rId4"/>
    <p:sldId id="285" r:id="rId5"/>
    <p:sldId id="289" r:id="rId6"/>
    <p:sldId id="290" r:id="rId7"/>
    <p:sldId id="287" r:id="rId8"/>
    <p:sldId id="288" r:id="rId9"/>
    <p:sldId id="291" r:id="rId10"/>
    <p:sldId id="292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BEEABE"/>
    <a:srgbClr val="CC3300"/>
    <a:srgbClr val="8BACD3"/>
    <a:srgbClr val="333333"/>
    <a:srgbClr val="80A331"/>
    <a:srgbClr val="9EB9DA"/>
    <a:srgbClr val="5AB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0" autoAdjust="0"/>
    <p:restoredTop sz="94160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1EA2C-06EE-4C4C-B26C-72BBBF4D011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B096A67-F7A0-4167-AECA-AEEA996BF714}">
      <dgm:prSet/>
      <dgm:spPr/>
      <dgm:t>
        <a:bodyPr/>
        <a:lstStyle/>
        <a:p>
          <a:pPr rtl="0"/>
          <a:r>
            <a:rPr lang="en-US" dirty="0" smtClean="0"/>
            <a:t>Determination of the effectiveness of project implementation in one transport sector area</a:t>
          </a:r>
          <a:endParaRPr lang="uk-UA" dirty="0"/>
        </a:p>
      </dgm:t>
    </dgm:pt>
    <dgm:pt modelId="{BAB39C58-C2E6-4E7F-B461-AC0A4A8D9827}" type="parTrans" cxnId="{2859B9ED-43C6-44BC-A0D1-0DBA4A4EF20F}">
      <dgm:prSet/>
      <dgm:spPr/>
      <dgm:t>
        <a:bodyPr/>
        <a:lstStyle/>
        <a:p>
          <a:endParaRPr lang="uk-UA"/>
        </a:p>
      </dgm:t>
    </dgm:pt>
    <dgm:pt modelId="{298ADC98-5D55-4FF5-9050-56B716AEAB27}" type="sibTrans" cxnId="{2859B9ED-43C6-44BC-A0D1-0DBA4A4EF20F}">
      <dgm:prSet/>
      <dgm:spPr/>
      <dgm:t>
        <a:bodyPr/>
        <a:lstStyle/>
        <a:p>
          <a:endParaRPr lang="uk-UA"/>
        </a:p>
      </dgm:t>
    </dgm:pt>
    <dgm:pt modelId="{98123E2B-5DF6-4E62-8362-5C7116F6BA56}">
      <dgm:prSet/>
      <dgm:spPr/>
      <dgm:t>
        <a:bodyPr/>
        <a:lstStyle/>
        <a:p>
          <a:pPr rtl="0"/>
          <a:r>
            <a:rPr lang="en-US" dirty="0" smtClean="0"/>
            <a:t>Assessment of economic effect</a:t>
          </a:r>
          <a:endParaRPr lang="uk-UA" dirty="0"/>
        </a:p>
      </dgm:t>
    </dgm:pt>
    <dgm:pt modelId="{4258036D-07A3-4DE0-9207-25D567F8051B}" type="parTrans" cxnId="{DA051442-1DAA-4EB9-B9E8-7AF272285B12}">
      <dgm:prSet/>
      <dgm:spPr/>
      <dgm:t>
        <a:bodyPr/>
        <a:lstStyle/>
        <a:p>
          <a:endParaRPr lang="uk-UA"/>
        </a:p>
      </dgm:t>
    </dgm:pt>
    <dgm:pt modelId="{4A680851-AE5D-4522-A6D4-C66C6E3CB870}" type="sibTrans" cxnId="{DA051442-1DAA-4EB9-B9E8-7AF272285B12}">
      <dgm:prSet/>
      <dgm:spPr/>
      <dgm:t>
        <a:bodyPr/>
        <a:lstStyle/>
        <a:p>
          <a:endParaRPr lang="uk-UA"/>
        </a:p>
      </dgm:t>
    </dgm:pt>
    <dgm:pt modelId="{CB81FCFD-3737-4FD0-AA7F-8CCF475772C5}">
      <dgm:prSet/>
      <dgm:spPr/>
      <dgm:t>
        <a:bodyPr/>
        <a:lstStyle/>
        <a:p>
          <a:pPr rtl="0"/>
          <a:r>
            <a:rPr lang="en-US" dirty="0" smtClean="0"/>
            <a:t>Prevention of "bottlenecks"</a:t>
          </a:r>
          <a:endParaRPr lang="uk-UA" dirty="0"/>
        </a:p>
      </dgm:t>
    </dgm:pt>
    <dgm:pt modelId="{C8CBF392-6E3F-4AE6-A3F7-63FE6904E226}" type="parTrans" cxnId="{881185B8-FE1D-4727-990A-66B00295306D}">
      <dgm:prSet/>
      <dgm:spPr/>
      <dgm:t>
        <a:bodyPr/>
        <a:lstStyle/>
        <a:p>
          <a:endParaRPr lang="uk-UA"/>
        </a:p>
      </dgm:t>
    </dgm:pt>
    <dgm:pt modelId="{5798721F-DB92-4099-A80C-4052F902C5A1}" type="sibTrans" cxnId="{881185B8-FE1D-4727-990A-66B00295306D}">
      <dgm:prSet/>
      <dgm:spPr/>
      <dgm:t>
        <a:bodyPr/>
        <a:lstStyle/>
        <a:p>
          <a:endParaRPr lang="uk-UA"/>
        </a:p>
      </dgm:t>
    </dgm:pt>
    <dgm:pt modelId="{F7343729-A02A-4122-9E0B-B1CE84131F60}">
      <dgm:prSet/>
      <dgm:spPr/>
      <dgm:t>
        <a:bodyPr/>
        <a:lstStyle/>
        <a:p>
          <a:pPr rtl="0"/>
          <a:r>
            <a:rPr lang="en-US" dirty="0" smtClean="0"/>
            <a:t>Determining the criteria for prioritizing</a:t>
          </a:r>
          <a:endParaRPr lang="uk-UA" dirty="0"/>
        </a:p>
      </dgm:t>
    </dgm:pt>
    <dgm:pt modelId="{F4650968-3831-462F-A2D2-D4B877D59A15}" type="parTrans" cxnId="{9A7A3F52-CB62-4935-AB29-963D32841902}">
      <dgm:prSet/>
      <dgm:spPr/>
      <dgm:t>
        <a:bodyPr/>
        <a:lstStyle/>
        <a:p>
          <a:endParaRPr lang="uk-UA"/>
        </a:p>
      </dgm:t>
    </dgm:pt>
    <dgm:pt modelId="{EF746830-0527-460C-BE34-0E50AB2889CD}" type="sibTrans" cxnId="{9A7A3F52-CB62-4935-AB29-963D32841902}">
      <dgm:prSet/>
      <dgm:spPr/>
      <dgm:t>
        <a:bodyPr/>
        <a:lstStyle/>
        <a:p>
          <a:endParaRPr lang="uk-UA"/>
        </a:p>
      </dgm:t>
    </dgm:pt>
    <dgm:pt modelId="{9968FE57-730D-4498-A4AD-74A568447D7B}">
      <dgm:prSet/>
      <dgm:spPr/>
      <dgm:t>
        <a:bodyPr/>
        <a:lstStyle/>
        <a:p>
          <a:pPr rtl="0"/>
          <a:r>
            <a:rPr lang="en-US" dirty="0" smtClean="0"/>
            <a:t>Early planning of funding</a:t>
          </a:r>
          <a:endParaRPr lang="uk-UA" dirty="0"/>
        </a:p>
      </dgm:t>
    </dgm:pt>
    <dgm:pt modelId="{26048BF7-E668-468C-A1F3-76A3000CF732}" type="parTrans" cxnId="{0A37FAC8-EF2A-4E98-930A-2544B03D160B}">
      <dgm:prSet/>
      <dgm:spPr/>
      <dgm:t>
        <a:bodyPr/>
        <a:lstStyle/>
        <a:p>
          <a:endParaRPr lang="uk-UA"/>
        </a:p>
      </dgm:t>
    </dgm:pt>
    <dgm:pt modelId="{4C6603A4-DBD1-4600-BC5E-5880CFAAD5E6}" type="sibTrans" cxnId="{0A37FAC8-EF2A-4E98-930A-2544B03D160B}">
      <dgm:prSet/>
      <dgm:spPr/>
      <dgm:t>
        <a:bodyPr/>
        <a:lstStyle/>
        <a:p>
          <a:endParaRPr lang="uk-UA"/>
        </a:p>
      </dgm:t>
    </dgm:pt>
    <dgm:pt modelId="{74CE1678-2807-4BE9-99F8-CE8F95E453B6}" type="pres">
      <dgm:prSet presAssocID="{1D41EA2C-06EE-4C4C-B26C-72BBBF4D01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A71BD-6C48-4E94-AFCA-9BBCF0240F9E}" type="pres">
      <dgm:prSet presAssocID="{1D41EA2C-06EE-4C4C-B26C-72BBBF4D0111}" presName="dummyMaxCanvas" presStyleCnt="0">
        <dgm:presLayoutVars/>
      </dgm:prSet>
      <dgm:spPr/>
    </dgm:pt>
    <dgm:pt modelId="{A6ACC4F8-85E3-4809-8E99-A866FE5C7CE5}" type="pres">
      <dgm:prSet presAssocID="{1D41EA2C-06EE-4C4C-B26C-72BBBF4D011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353CEA-59CD-47FC-AD06-41168C79C9DD}" type="pres">
      <dgm:prSet presAssocID="{1D41EA2C-06EE-4C4C-B26C-72BBBF4D011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0D6EF1-7A44-490E-AA6D-42234E642A38}" type="pres">
      <dgm:prSet presAssocID="{1D41EA2C-06EE-4C4C-B26C-72BBBF4D011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724194-158A-4685-87D3-64C7FDD13FD4}" type="pres">
      <dgm:prSet presAssocID="{1D41EA2C-06EE-4C4C-B26C-72BBBF4D011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C82FA9-0027-469F-AA61-08C443AD686E}" type="pres">
      <dgm:prSet presAssocID="{1D41EA2C-06EE-4C4C-B26C-72BBBF4D011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FD6ED4-4023-4063-A1E0-1C24BEDD6077}" type="pres">
      <dgm:prSet presAssocID="{1D41EA2C-06EE-4C4C-B26C-72BBBF4D011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28D9F-C8C4-45A0-AE1C-D9DA53F3590B}" type="pres">
      <dgm:prSet presAssocID="{1D41EA2C-06EE-4C4C-B26C-72BBBF4D011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D6ED1-DF9C-4E77-A716-97B724EC468A}" type="pres">
      <dgm:prSet presAssocID="{1D41EA2C-06EE-4C4C-B26C-72BBBF4D011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32B1E-8D7E-46C1-BBB4-0F831F5D1F30}" type="pres">
      <dgm:prSet presAssocID="{1D41EA2C-06EE-4C4C-B26C-72BBBF4D011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7F109-4F69-44E9-B40B-080D86A3B79D}" type="pres">
      <dgm:prSet presAssocID="{1D41EA2C-06EE-4C4C-B26C-72BBBF4D011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A4C211-FCA4-489C-B65F-E710690D16FF}" type="pres">
      <dgm:prSet presAssocID="{1D41EA2C-06EE-4C4C-B26C-72BBBF4D011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1DB6E6-9C6C-46AF-B4F5-ABE770F86AC7}" type="pres">
      <dgm:prSet presAssocID="{1D41EA2C-06EE-4C4C-B26C-72BBBF4D011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75EA13-1AC0-4A24-9F27-4230AE560D27}" type="pres">
      <dgm:prSet presAssocID="{1D41EA2C-06EE-4C4C-B26C-72BBBF4D011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745D87-99D7-4B9A-8B82-47EEF77BCAB6}" type="pres">
      <dgm:prSet presAssocID="{1D41EA2C-06EE-4C4C-B26C-72BBBF4D011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064DB9C-E2DC-4729-A239-1C5F3A89B2AF}" type="presOf" srcId="{EF746830-0527-460C-BE34-0E50AB2889CD}" destId="{183D6ED1-DF9C-4E77-A716-97B724EC468A}" srcOrd="0" destOrd="0" presId="urn:microsoft.com/office/officeart/2005/8/layout/vProcess5"/>
    <dgm:cxn modelId="{015C149F-534A-4D4B-934A-F29552254FC2}" type="presOf" srcId="{8B096A67-F7A0-4167-AECA-AEEA996BF714}" destId="{A6ACC4F8-85E3-4809-8E99-A866FE5C7CE5}" srcOrd="0" destOrd="0" presId="urn:microsoft.com/office/officeart/2005/8/layout/vProcess5"/>
    <dgm:cxn modelId="{8CE7B0FD-8EC8-4576-8C4B-4571633EA4D4}" type="presOf" srcId="{8B096A67-F7A0-4167-AECA-AEEA996BF714}" destId="{8687F109-4F69-44E9-B40B-080D86A3B79D}" srcOrd="1" destOrd="0" presId="urn:microsoft.com/office/officeart/2005/8/layout/vProcess5"/>
    <dgm:cxn modelId="{F57E0AC3-E87C-4DF3-B9A0-96B2830E9ABE}" type="presOf" srcId="{4C6603A4-DBD1-4600-BC5E-5880CFAAD5E6}" destId="{B3D32B1E-8D7E-46C1-BBB4-0F831F5D1F30}" srcOrd="0" destOrd="0" presId="urn:microsoft.com/office/officeart/2005/8/layout/vProcess5"/>
    <dgm:cxn modelId="{67F98970-19CE-4D42-879A-3EC9E31E91EF}" type="presOf" srcId="{9968FE57-730D-4498-A4AD-74A568447D7B}" destId="{9575EA13-1AC0-4A24-9F27-4230AE560D27}" srcOrd="1" destOrd="0" presId="urn:microsoft.com/office/officeart/2005/8/layout/vProcess5"/>
    <dgm:cxn modelId="{98998770-6E9B-4E1A-9875-45C6172C4CE4}" type="presOf" srcId="{CB81FCFD-3737-4FD0-AA7F-8CCF475772C5}" destId="{18C82FA9-0027-469F-AA61-08C443AD686E}" srcOrd="0" destOrd="0" presId="urn:microsoft.com/office/officeart/2005/8/layout/vProcess5"/>
    <dgm:cxn modelId="{0A37FAC8-EF2A-4E98-930A-2544B03D160B}" srcId="{1D41EA2C-06EE-4C4C-B26C-72BBBF4D0111}" destId="{9968FE57-730D-4498-A4AD-74A568447D7B}" srcOrd="3" destOrd="0" parTransId="{26048BF7-E668-468C-A1F3-76A3000CF732}" sibTransId="{4C6603A4-DBD1-4600-BC5E-5880CFAAD5E6}"/>
    <dgm:cxn modelId="{8CB508FD-D92F-486A-8476-736E46B51632}" type="presOf" srcId="{CB81FCFD-3737-4FD0-AA7F-8CCF475772C5}" destId="{79745D87-99D7-4B9A-8B82-47EEF77BCAB6}" srcOrd="1" destOrd="0" presId="urn:microsoft.com/office/officeart/2005/8/layout/vProcess5"/>
    <dgm:cxn modelId="{881185B8-FE1D-4727-990A-66B00295306D}" srcId="{1D41EA2C-06EE-4C4C-B26C-72BBBF4D0111}" destId="{CB81FCFD-3737-4FD0-AA7F-8CCF475772C5}" srcOrd="4" destOrd="0" parTransId="{C8CBF392-6E3F-4AE6-A3F7-63FE6904E226}" sibTransId="{5798721F-DB92-4099-A80C-4052F902C5A1}"/>
    <dgm:cxn modelId="{BD2F7E02-C949-4712-BE11-F832363BAEDC}" type="presOf" srcId="{F7343729-A02A-4122-9E0B-B1CE84131F60}" destId="{DA1DB6E6-9C6C-46AF-B4F5-ABE770F86AC7}" srcOrd="1" destOrd="0" presId="urn:microsoft.com/office/officeart/2005/8/layout/vProcess5"/>
    <dgm:cxn modelId="{64B0A105-B273-47BF-9735-40154EDA586B}" type="presOf" srcId="{9968FE57-730D-4498-A4AD-74A568447D7B}" destId="{58724194-158A-4685-87D3-64C7FDD13FD4}" srcOrd="0" destOrd="0" presId="urn:microsoft.com/office/officeart/2005/8/layout/vProcess5"/>
    <dgm:cxn modelId="{944C43AD-742E-410D-9E8D-32D6BE12977B}" type="presOf" srcId="{4A680851-AE5D-4522-A6D4-C66C6E3CB870}" destId="{0C028D9F-C8C4-45A0-AE1C-D9DA53F3590B}" srcOrd="0" destOrd="0" presId="urn:microsoft.com/office/officeart/2005/8/layout/vProcess5"/>
    <dgm:cxn modelId="{5A43AF06-D303-429C-8736-735CD372A1D6}" type="presOf" srcId="{1D41EA2C-06EE-4C4C-B26C-72BBBF4D0111}" destId="{74CE1678-2807-4BE9-99F8-CE8F95E453B6}" srcOrd="0" destOrd="0" presId="urn:microsoft.com/office/officeart/2005/8/layout/vProcess5"/>
    <dgm:cxn modelId="{B72440DE-387C-4F92-9240-3E6B9FA927A1}" type="presOf" srcId="{98123E2B-5DF6-4E62-8362-5C7116F6BA56}" destId="{0C353CEA-59CD-47FC-AD06-41168C79C9DD}" srcOrd="0" destOrd="0" presId="urn:microsoft.com/office/officeart/2005/8/layout/vProcess5"/>
    <dgm:cxn modelId="{DA051442-1DAA-4EB9-B9E8-7AF272285B12}" srcId="{1D41EA2C-06EE-4C4C-B26C-72BBBF4D0111}" destId="{98123E2B-5DF6-4E62-8362-5C7116F6BA56}" srcOrd="1" destOrd="0" parTransId="{4258036D-07A3-4DE0-9207-25D567F8051B}" sibTransId="{4A680851-AE5D-4522-A6D4-C66C6E3CB870}"/>
    <dgm:cxn modelId="{12E4D9A5-E79D-4A9F-A10B-C344D61EE888}" type="presOf" srcId="{298ADC98-5D55-4FF5-9050-56B716AEAB27}" destId="{8CFD6ED4-4023-4063-A1E0-1C24BEDD6077}" srcOrd="0" destOrd="0" presId="urn:microsoft.com/office/officeart/2005/8/layout/vProcess5"/>
    <dgm:cxn modelId="{9A7A3F52-CB62-4935-AB29-963D32841902}" srcId="{1D41EA2C-06EE-4C4C-B26C-72BBBF4D0111}" destId="{F7343729-A02A-4122-9E0B-B1CE84131F60}" srcOrd="2" destOrd="0" parTransId="{F4650968-3831-462F-A2D2-D4B877D59A15}" sibTransId="{EF746830-0527-460C-BE34-0E50AB2889CD}"/>
    <dgm:cxn modelId="{2859B9ED-43C6-44BC-A0D1-0DBA4A4EF20F}" srcId="{1D41EA2C-06EE-4C4C-B26C-72BBBF4D0111}" destId="{8B096A67-F7A0-4167-AECA-AEEA996BF714}" srcOrd="0" destOrd="0" parTransId="{BAB39C58-C2E6-4E7F-B461-AC0A4A8D9827}" sibTransId="{298ADC98-5D55-4FF5-9050-56B716AEAB27}"/>
    <dgm:cxn modelId="{90F7390E-FB0D-49B0-8451-D24CB8292898}" type="presOf" srcId="{98123E2B-5DF6-4E62-8362-5C7116F6BA56}" destId="{C0A4C211-FCA4-489C-B65F-E710690D16FF}" srcOrd="1" destOrd="0" presId="urn:microsoft.com/office/officeart/2005/8/layout/vProcess5"/>
    <dgm:cxn modelId="{C70E9B4F-49FC-4635-B277-6D35202FDBF5}" type="presOf" srcId="{F7343729-A02A-4122-9E0B-B1CE84131F60}" destId="{9E0D6EF1-7A44-490E-AA6D-42234E642A38}" srcOrd="0" destOrd="0" presId="urn:microsoft.com/office/officeart/2005/8/layout/vProcess5"/>
    <dgm:cxn modelId="{C98C3AB6-DC56-46C0-8C18-78910061D546}" type="presParOf" srcId="{74CE1678-2807-4BE9-99F8-CE8F95E453B6}" destId="{7E1A71BD-6C48-4E94-AFCA-9BBCF0240F9E}" srcOrd="0" destOrd="0" presId="urn:microsoft.com/office/officeart/2005/8/layout/vProcess5"/>
    <dgm:cxn modelId="{1348AB55-5FA3-4AF0-A910-75C078353322}" type="presParOf" srcId="{74CE1678-2807-4BE9-99F8-CE8F95E453B6}" destId="{A6ACC4F8-85E3-4809-8E99-A866FE5C7CE5}" srcOrd="1" destOrd="0" presId="urn:microsoft.com/office/officeart/2005/8/layout/vProcess5"/>
    <dgm:cxn modelId="{B12F75A9-AEC4-4AA8-A477-072C6A595BBF}" type="presParOf" srcId="{74CE1678-2807-4BE9-99F8-CE8F95E453B6}" destId="{0C353CEA-59CD-47FC-AD06-41168C79C9DD}" srcOrd="2" destOrd="0" presId="urn:microsoft.com/office/officeart/2005/8/layout/vProcess5"/>
    <dgm:cxn modelId="{ED9D2FA5-D0D0-440A-8CD7-FE60A22D8AE2}" type="presParOf" srcId="{74CE1678-2807-4BE9-99F8-CE8F95E453B6}" destId="{9E0D6EF1-7A44-490E-AA6D-42234E642A38}" srcOrd="3" destOrd="0" presId="urn:microsoft.com/office/officeart/2005/8/layout/vProcess5"/>
    <dgm:cxn modelId="{910D89A6-5346-415C-B786-3C2416D61615}" type="presParOf" srcId="{74CE1678-2807-4BE9-99F8-CE8F95E453B6}" destId="{58724194-158A-4685-87D3-64C7FDD13FD4}" srcOrd="4" destOrd="0" presId="urn:microsoft.com/office/officeart/2005/8/layout/vProcess5"/>
    <dgm:cxn modelId="{6BE11FB7-1860-490F-9F7B-066003C4BD84}" type="presParOf" srcId="{74CE1678-2807-4BE9-99F8-CE8F95E453B6}" destId="{18C82FA9-0027-469F-AA61-08C443AD686E}" srcOrd="5" destOrd="0" presId="urn:microsoft.com/office/officeart/2005/8/layout/vProcess5"/>
    <dgm:cxn modelId="{29027B9F-3403-4685-BF4D-46032C1DFD3A}" type="presParOf" srcId="{74CE1678-2807-4BE9-99F8-CE8F95E453B6}" destId="{8CFD6ED4-4023-4063-A1E0-1C24BEDD6077}" srcOrd="6" destOrd="0" presId="urn:microsoft.com/office/officeart/2005/8/layout/vProcess5"/>
    <dgm:cxn modelId="{E16E42F6-FDB6-484F-AB5C-59E4134EE983}" type="presParOf" srcId="{74CE1678-2807-4BE9-99F8-CE8F95E453B6}" destId="{0C028D9F-C8C4-45A0-AE1C-D9DA53F3590B}" srcOrd="7" destOrd="0" presId="urn:microsoft.com/office/officeart/2005/8/layout/vProcess5"/>
    <dgm:cxn modelId="{9A3B3A81-5CE0-44C5-9466-3B8C2ADD9957}" type="presParOf" srcId="{74CE1678-2807-4BE9-99F8-CE8F95E453B6}" destId="{183D6ED1-DF9C-4E77-A716-97B724EC468A}" srcOrd="8" destOrd="0" presId="urn:microsoft.com/office/officeart/2005/8/layout/vProcess5"/>
    <dgm:cxn modelId="{D03D0B25-0C09-4DF1-AD79-652B7BABFB4A}" type="presParOf" srcId="{74CE1678-2807-4BE9-99F8-CE8F95E453B6}" destId="{B3D32B1E-8D7E-46C1-BBB4-0F831F5D1F30}" srcOrd="9" destOrd="0" presId="urn:microsoft.com/office/officeart/2005/8/layout/vProcess5"/>
    <dgm:cxn modelId="{3535BAF3-DDDC-4332-A100-1F212B6524EE}" type="presParOf" srcId="{74CE1678-2807-4BE9-99F8-CE8F95E453B6}" destId="{8687F109-4F69-44E9-B40B-080D86A3B79D}" srcOrd="10" destOrd="0" presId="urn:microsoft.com/office/officeart/2005/8/layout/vProcess5"/>
    <dgm:cxn modelId="{715AC9E0-CD9B-46A3-96C4-9DE79D0E17C2}" type="presParOf" srcId="{74CE1678-2807-4BE9-99F8-CE8F95E453B6}" destId="{C0A4C211-FCA4-489C-B65F-E710690D16FF}" srcOrd="11" destOrd="0" presId="urn:microsoft.com/office/officeart/2005/8/layout/vProcess5"/>
    <dgm:cxn modelId="{6BFFFB8E-EFCA-4681-9712-33F841FD3024}" type="presParOf" srcId="{74CE1678-2807-4BE9-99F8-CE8F95E453B6}" destId="{DA1DB6E6-9C6C-46AF-B4F5-ABE770F86AC7}" srcOrd="12" destOrd="0" presId="urn:microsoft.com/office/officeart/2005/8/layout/vProcess5"/>
    <dgm:cxn modelId="{F0DB43DF-F40A-41B7-9DFA-8E74AA1EBD91}" type="presParOf" srcId="{74CE1678-2807-4BE9-99F8-CE8F95E453B6}" destId="{9575EA13-1AC0-4A24-9F27-4230AE560D27}" srcOrd="13" destOrd="0" presId="urn:microsoft.com/office/officeart/2005/8/layout/vProcess5"/>
    <dgm:cxn modelId="{28270916-D5A6-4497-BC4B-479F80D56A96}" type="presParOf" srcId="{74CE1678-2807-4BE9-99F8-CE8F95E453B6}" destId="{79745D87-99D7-4B9A-8B82-47EEF77BCAB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48AD3E-AFDE-4B63-88E0-BB404C79F71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B09AF08-25D2-452D-ACB6-FA8C9AA39F71}">
      <dgm:prSet custT="1"/>
      <dgm:spPr/>
      <dgm:t>
        <a:bodyPr/>
        <a:lstStyle/>
        <a:p>
          <a:pPr rtl="0"/>
          <a:r>
            <a:rPr lang="en-US" sz="2400" dirty="0" smtClean="0"/>
            <a:t>Transportation areas</a:t>
          </a:r>
          <a:endParaRPr lang="uk-UA" sz="2400" dirty="0"/>
        </a:p>
      </dgm:t>
    </dgm:pt>
    <dgm:pt modelId="{09E01E86-3B67-4D77-972E-275A25D40208}" type="parTrans" cxnId="{F2E8E06E-F0E5-4734-9A7B-F041BC852EC7}">
      <dgm:prSet/>
      <dgm:spPr/>
      <dgm:t>
        <a:bodyPr/>
        <a:lstStyle/>
        <a:p>
          <a:endParaRPr lang="uk-UA" sz="2400"/>
        </a:p>
      </dgm:t>
    </dgm:pt>
    <dgm:pt modelId="{306C40C6-2353-4C9A-B4B0-B7BEF81BD374}" type="sibTrans" cxnId="{F2E8E06E-F0E5-4734-9A7B-F041BC852EC7}">
      <dgm:prSet/>
      <dgm:spPr/>
      <dgm:t>
        <a:bodyPr/>
        <a:lstStyle/>
        <a:p>
          <a:endParaRPr lang="uk-UA" sz="2400"/>
        </a:p>
      </dgm:t>
    </dgm:pt>
    <dgm:pt modelId="{E94D37FC-A9FE-40EC-AD1B-CA267B02FF2C}">
      <dgm:prSet custT="1"/>
      <dgm:spPr/>
      <dgm:t>
        <a:bodyPr/>
        <a:lstStyle/>
        <a:p>
          <a:pPr rtl="0"/>
          <a:r>
            <a:rPr lang="en-US" sz="2400" dirty="0" smtClean="0"/>
            <a:t>Characteristics of external transport areas</a:t>
          </a:r>
          <a:endParaRPr lang="uk-UA" sz="2400" dirty="0"/>
        </a:p>
      </dgm:t>
    </dgm:pt>
    <dgm:pt modelId="{AF78B4A9-0CDE-4AA2-970D-A910086020AE}" type="parTrans" cxnId="{3279DC07-1B98-4254-88BA-AE5A7C9B70E0}">
      <dgm:prSet/>
      <dgm:spPr/>
      <dgm:t>
        <a:bodyPr/>
        <a:lstStyle/>
        <a:p>
          <a:endParaRPr lang="uk-UA" sz="2400"/>
        </a:p>
      </dgm:t>
    </dgm:pt>
    <dgm:pt modelId="{0C71C145-EBB9-4252-BA9E-29F2B4AAC882}" type="sibTrans" cxnId="{3279DC07-1B98-4254-88BA-AE5A7C9B70E0}">
      <dgm:prSet/>
      <dgm:spPr/>
      <dgm:t>
        <a:bodyPr/>
        <a:lstStyle/>
        <a:p>
          <a:endParaRPr lang="uk-UA" sz="2400"/>
        </a:p>
      </dgm:t>
    </dgm:pt>
    <dgm:pt modelId="{21828DEF-3BB8-4F47-945D-ED695D7C239C}">
      <dgm:prSet custT="1"/>
      <dgm:spPr/>
      <dgm:t>
        <a:bodyPr/>
        <a:lstStyle/>
        <a:p>
          <a:pPr rtl="0"/>
          <a:r>
            <a:rPr lang="en-US" sz="2400" dirty="0" smtClean="0"/>
            <a:t>Validation of the model</a:t>
          </a:r>
          <a:endParaRPr lang="uk-UA" sz="2400" dirty="0"/>
        </a:p>
      </dgm:t>
    </dgm:pt>
    <dgm:pt modelId="{A8A86589-4F96-4D80-92B2-DECE67DEA592}" type="parTrans" cxnId="{A6E6BE80-98A3-452D-A640-7F9F890ED665}">
      <dgm:prSet/>
      <dgm:spPr/>
      <dgm:t>
        <a:bodyPr/>
        <a:lstStyle/>
        <a:p>
          <a:endParaRPr lang="uk-UA" sz="2400"/>
        </a:p>
      </dgm:t>
    </dgm:pt>
    <dgm:pt modelId="{09CF45F1-1018-4B4D-A9A1-C7BC263DAA10}" type="sibTrans" cxnId="{A6E6BE80-98A3-452D-A640-7F9F890ED665}">
      <dgm:prSet/>
      <dgm:spPr/>
      <dgm:t>
        <a:bodyPr/>
        <a:lstStyle/>
        <a:p>
          <a:endParaRPr lang="uk-UA" sz="2400"/>
        </a:p>
      </dgm:t>
    </dgm:pt>
    <dgm:pt modelId="{52595C27-8A63-44FC-BFEC-46339FF8AA9D}">
      <dgm:prSet custT="1"/>
      <dgm:spPr/>
      <dgm:t>
        <a:bodyPr/>
        <a:lstStyle/>
        <a:p>
          <a:pPr rtl="0"/>
          <a:r>
            <a:rPr lang="en-US" sz="2400" dirty="0" smtClean="0"/>
            <a:t>Statistical data collection</a:t>
          </a:r>
          <a:endParaRPr lang="uk-UA" sz="2400" dirty="0"/>
        </a:p>
      </dgm:t>
    </dgm:pt>
    <dgm:pt modelId="{29484284-EF0D-4B8C-A52C-F8E4B31D597F}" type="parTrans" cxnId="{A20BBA9F-59BB-47AD-AB11-78910BA7EE3B}">
      <dgm:prSet/>
      <dgm:spPr/>
      <dgm:t>
        <a:bodyPr/>
        <a:lstStyle/>
        <a:p>
          <a:endParaRPr lang="uk-UA" sz="2400"/>
        </a:p>
      </dgm:t>
    </dgm:pt>
    <dgm:pt modelId="{371F9496-173B-42F7-A2BB-A8EDEEB5BEFF}" type="sibTrans" cxnId="{A20BBA9F-59BB-47AD-AB11-78910BA7EE3B}">
      <dgm:prSet/>
      <dgm:spPr/>
      <dgm:t>
        <a:bodyPr/>
        <a:lstStyle/>
        <a:p>
          <a:endParaRPr lang="uk-UA" sz="2400"/>
        </a:p>
      </dgm:t>
    </dgm:pt>
    <dgm:pt modelId="{12B095AE-8B56-42FF-8284-B04A82CC49EA}">
      <dgm:prSet custT="1"/>
      <dgm:spPr/>
      <dgm:t>
        <a:bodyPr/>
        <a:lstStyle/>
        <a:p>
          <a:pPr rtl="0"/>
          <a:r>
            <a:rPr lang="en-US" sz="2400" dirty="0" smtClean="0"/>
            <a:t>Model integration</a:t>
          </a:r>
          <a:endParaRPr lang="uk-UA" sz="2400" dirty="0"/>
        </a:p>
      </dgm:t>
    </dgm:pt>
    <dgm:pt modelId="{7EDBB6E3-AACD-45E9-9EDD-131E2F67843A}" type="parTrans" cxnId="{34D6E95B-7B1B-4505-96F8-29EB68263637}">
      <dgm:prSet/>
      <dgm:spPr/>
      <dgm:t>
        <a:bodyPr/>
        <a:lstStyle/>
        <a:p>
          <a:endParaRPr lang="uk-UA" sz="2400"/>
        </a:p>
      </dgm:t>
    </dgm:pt>
    <dgm:pt modelId="{F53798BD-030A-4FC8-81A3-2C716860AB9A}" type="sibTrans" cxnId="{34D6E95B-7B1B-4505-96F8-29EB68263637}">
      <dgm:prSet/>
      <dgm:spPr/>
      <dgm:t>
        <a:bodyPr/>
        <a:lstStyle/>
        <a:p>
          <a:endParaRPr lang="uk-UA" sz="2400"/>
        </a:p>
      </dgm:t>
    </dgm:pt>
    <dgm:pt modelId="{BC2D8C8D-8CC3-4733-8341-1FDB2EA19919}" type="pres">
      <dgm:prSet presAssocID="{D348AD3E-AFDE-4B63-88E0-BB404C79F71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70B9AC-7CB7-44A9-BB2C-CE0738F29FFA}" type="pres">
      <dgm:prSet presAssocID="{3B09AF08-25D2-452D-ACB6-FA8C9AA39F71}" presName="circ1" presStyleLbl="vennNode1" presStyleIdx="0" presStyleCnt="5"/>
      <dgm:spPr/>
    </dgm:pt>
    <dgm:pt modelId="{4FB3A614-DF5D-40D0-88AE-17F273D9A4AF}" type="pres">
      <dgm:prSet presAssocID="{3B09AF08-25D2-452D-ACB6-FA8C9AA39F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64913-9CC2-442F-AF11-11C4A7099846}" type="pres">
      <dgm:prSet presAssocID="{E94D37FC-A9FE-40EC-AD1B-CA267B02FF2C}" presName="circ2" presStyleLbl="vennNode1" presStyleIdx="1" presStyleCnt="5"/>
      <dgm:spPr/>
    </dgm:pt>
    <dgm:pt modelId="{0FC3E933-0A7A-4900-8BFF-3FF41491E6AB}" type="pres">
      <dgm:prSet presAssocID="{E94D37FC-A9FE-40EC-AD1B-CA267B02FF2C}" presName="circ2Tx" presStyleLbl="revTx" presStyleIdx="0" presStyleCnt="0" custScaleX="134637" custLinFactNeighborX="11906" custLinFactNeighborY="-7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1F67C-393F-4315-9AF4-AB7886E09277}" type="pres">
      <dgm:prSet presAssocID="{21828DEF-3BB8-4F47-945D-ED695D7C239C}" presName="circ3" presStyleLbl="vennNode1" presStyleIdx="2" presStyleCnt="5"/>
      <dgm:spPr/>
    </dgm:pt>
    <dgm:pt modelId="{11F159B5-3833-4BA6-BE86-CE287BA0055E}" type="pres">
      <dgm:prSet presAssocID="{21828DEF-3BB8-4F47-945D-ED695D7C239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739CB-CF2C-48D2-87B3-994AF8FA250C}" type="pres">
      <dgm:prSet presAssocID="{52595C27-8A63-44FC-BFEC-46339FF8AA9D}" presName="circ4" presStyleLbl="vennNode1" presStyleIdx="3" presStyleCnt="5"/>
      <dgm:spPr/>
    </dgm:pt>
    <dgm:pt modelId="{25486482-50EE-4888-819D-26DC93000E1A}" type="pres">
      <dgm:prSet presAssocID="{52595C27-8A63-44FC-BFEC-46339FF8AA9D}" presName="circ4Tx" presStyleLbl="revTx" presStyleIdx="0" presStyleCnt="0" custScaleX="152271" custLinFactNeighborX="-21302" custLinFactNeighborY="-2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FF9E6-0F63-4DC3-908E-273E68EAF126}" type="pres">
      <dgm:prSet presAssocID="{12B095AE-8B56-42FF-8284-B04A82CC49EA}" presName="circ5" presStyleLbl="vennNode1" presStyleIdx="4" presStyleCnt="5"/>
      <dgm:spPr/>
    </dgm:pt>
    <dgm:pt modelId="{CE3E1B70-914D-4D96-9A3A-80D823CE69A0}" type="pres">
      <dgm:prSet presAssocID="{12B095AE-8B56-42FF-8284-B04A82CC49E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C300F-D7C9-4A88-9F71-58761DF5D49F}" type="presOf" srcId="{E94D37FC-A9FE-40EC-AD1B-CA267B02FF2C}" destId="{0FC3E933-0A7A-4900-8BFF-3FF41491E6AB}" srcOrd="0" destOrd="0" presId="urn:microsoft.com/office/officeart/2005/8/layout/venn1"/>
    <dgm:cxn modelId="{6AB36858-78C4-48C8-9775-EFAC2B803449}" type="presOf" srcId="{D348AD3E-AFDE-4B63-88E0-BB404C79F712}" destId="{BC2D8C8D-8CC3-4733-8341-1FDB2EA19919}" srcOrd="0" destOrd="0" presId="urn:microsoft.com/office/officeart/2005/8/layout/venn1"/>
    <dgm:cxn modelId="{A583824F-7012-4B3A-87B1-F00F3B0B2503}" type="presOf" srcId="{21828DEF-3BB8-4F47-945D-ED695D7C239C}" destId="{11F159B5-3833-4BA6-BE86-CE287BA0055E}" srcOrd="0" destOrd="0" presId="urn:microsoft.com/office/officeart/2005/8/layout/venn1"/>
    <dgm:cxn modelId="{34D6E95B-7B1B-4505-96F8-29EB68263637}" srcId="{D348AD3E-AFDE-4B63-88E0-BB404C79F712}" destId="{12B095AE-8B56-42FF-8284-B04A82CC49EA}" srcOrd="4" destOrd="0" parTransId="{7EDBB6E3-AACD-45E9-9EDD-131E2F67843A}" sibTransId="{F53798BD-030A-4FC8-81A3-2C716860AB9A}"/>
    <dgm:cxn modelId="{9CFE2923-647D-4CF1-B3F4-AA751108491F}" type="presOf" srcId="{3B09AF08-25D2-452D-ACB6-FA8C9AA39F71}" destId="{4FB3A614-DF5D-40D0-88AE-17F273D9A4AF}" srcOrd="0" destOrd="0" presId="urn:microsoft.com/office/officeart/2005/8/layout/venn1"/>
    <dgm:cxn modelId="{A6E6BE80-98A3-452D-A640-7F9F890ED665}" srcId="{D348AD3E-AFDE-4B63-88E0-BB404C79F712}" destId="{21828DEF-3BB8-4F47-945D-ED695D7C239C}" srcOrd="2" destOrd="0" parTransId="{A8A86589-4F96-4D80-92B2-DECE67DEA592}" sibTransId="{09CF45F1-1018-4B4D-A9A1-C7BC263DAA10}"/>
    <dgm:cxn modelId="{F2E8E06E-F0E5-4734-9A7B-F041BC852EC7}" srcId="{D348AD3E-AFDE-4B63-88E0-BB404C79F712}" destId="{3B09AF08-25D2-452D-ACB6-FA8C9AA39F71}" srcOrd="0" destOrd="0" parTransId="{09E01E86-3B67-4D77-972E-275A25D40208}" sibTransId="{306C40C6-2353-4C9A-B4B0-B7BEF81BD374}"/>
    <dgm:cxn modelId="{A45247FE-D124-432E-BF22-D565DB561681}" type="presOf" srcId="{52595C27-8A63-44FC-BFEC-46339FF8AA9D}" destId="{25486482-50EE-4888-819D-26DC93000E1A}" srcOrd="0" destOrd="0" presId="urn:microsoft.com/office/officeart/2005/8/layout/venn1"/>
    <dgm:cxn modelId="{3279DC07-1B98-4254-88BA-AE5A7C9B70E0}" srcId="{D348AD3E-AFDE-4B63-88E0-BB404C79F712}" destId="{E94D37FC-A9FE-40EC-AD1B-CA267B02FF2C}" srcOrd="1" destOrd="0" parTransId="{AF78B4A9-0CDE-4AA2-970D-A910086020AE}" sibTransId="{0C71C145-EBB9-4252-BA9E-29F2B4AAC882}"/>
    <dgm:cxn modelId="{A20BBA9F-59BB-47AD-AB11-78910BA7EE3B}" srcId="{D348AD3E-AFDE-4B63-88E0-BB404C79F712}" destId="{52595C27-8A63-44FC-BFEC-46339FF8AA9D}" srcOrd="3" destOrd="0" parTransId="{29484284-EF0D-4B8C-A52C-F8E4B31D597F}" sibTransId="{371F9496-173B-42F7-A2BB-A8EDEEB5BEFF}"/>
    <dgm:cxn modelId="{2ACF7BB7-FFC0-418D-94E2-5FA7303DD0A7}" type="presOf" srcId="{12B095AE-8B56-42FF-8284-B04A82CC49EA}" destId="{CE3E1B70-914D-4D96-9A3A-80D823CE69A0}" srcOrd="0" destOrd="0" presId="urn:microsoft.com/office/officeart/2005/8/layout/venn1"/>
    <dgm:cxn modelId="{321A52D1-F777-4D7A-B638-FAE6E400CA46}" type="presParOf" srcId="{BC2D8C8D-8CC3-4733-8341-1FDB2EA19919}" destId="{BE70B9AC-7CB7-44A9-BB2C-CE0738F29FFA}" srcOrd="0" destOrd="0" presId="urn:microsoft.com/office/officeart/2005/8/layout/venn1"/>
    <dgm:cxn modelId="{DBDB7296-D162-4902-BE15-52D446620F52}" type="presParOf" srcId="{BC2D8C8D-8CC3-4733-8341-1FDB2EA19919}" destId="{4FB3A614-DF5D-40D0-88AE-17F273D9A4AF}" srcOrd="1" destOrd="0" presId="urn:microsoft.com/office/officeart/2005/8/layout/venn1"/>
    <dgm:cxn modelId="{138A85A9-E2F7-4FAE-9AFD-0544556416AD}" type="presParOf" srcId="{BC2D8C8D-8CC3-4733-8341-1FDB2EA19919}" destId="{B8064913-9CC2-442F-AF11-11C4A7099846}" srcOrd="2" destOrd="0" presId="urn:microsoft.com/office/officeart/2005/8/layout/venn1"/>
    <dgm:cxn modelId="{9E84C593-5CFF-43AA-AABF-18686A29B830}" type="presParOf" srcId="{BC2D8C8D-8CC3-4733-8341-1FDB2EA19919}" destId="{0FC3E933-0A7A-4900-8BFF-3FF41491E6AB}" srcOrd="3" destOrd="0" presId="urn:microsoft.com/office/officeart/2005/8/layout/venn1"/>
    <dgm:cxn modelId="{30EAED21-83A0-4C55-AA23-4A2F9068DBF7}" type="presParOf" srcId="{BC2D8C8D-8CC3-4733-8341-1FDB2EA19919}" destId="{16C1F67C-393F-4315-9AF4-AB7886E09277}" srcOrd="4" destOrd="0" presId="urn:microsoft.com/office/officeart/2005/8/layout/venn1"/>
    <dgm:cxn modelId="{F48DC531-FE01-48BB-B0CC-2EB0029ADC11}" type="presParOf" srcId="{BC2D8C8D-8CC3-4733-8341-1FDB2EA19919}" destId="{11F159B5-3833-4BA6-BE86-CE287BA0055E}" srcOrd="5" destOrd="0" presId="urn:microsoft.com/office/officeart/2005/8/layout/venn1"/>
    <dgm:cxn modelId="{D69B09CA-2CAD-4DAD-A088-AD16954FC840}" type="presParOf" srcId="{BC2D8C8D-8CC3-4733-8341-1FDB2EA19919}" destId="{EF3739CB-CF2C-48D2-87B3-994AF8FA250C}" srcOrd="6" destOrd="0" presId="urn:microsoft.com/office/officeart/2005/8/layout/venn1"/>
    <dgm:cxn modelId="{309B54AA-D81A-4778-870D-C306066929DB}" type="presParOf" srcId="{BC2D8C8D-8CC3-4733-8341-1FDB2EA19919}" destId="{25486482-50EE-4888-819D-26DC93000E1A}" srcOrd="7" destOrd="0" presId="urn:microsoft.com/office/officeart/2005/8/layout/venn1"/>
    <dgm:cxn modelId="{4172F314-80C9-4999-8D8A-573F3D123596}" type="presParOf" srcId="{BC2D8C8D-8CC3-4733-8341-1FDB2EA19919}" destId="{755FF9E6-0F63-4DC3-908E-273E68EAF126}" srcOrd="8" destOrd="0" presId="urn:microsoft.com/office/officeart/2005/8/layout/venn1"/>
    <dgm:cxn modelId="{1E41612B-7B61-44F8-A55B-1639CAC8FFB2}" type="presParOf" srcId="{BC2D8C8D-8CC3-4733-8341-1FDB2EA19919}" destId="{CE3E1B70-914D-4D96-9A3A-80D823CE69A0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2F9B4E-E7A1-4BD6-945F-38F0B49D78E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A4151FF-2C05-4CB0-9B64-1AACBC91C4F2}">
      <dgm:prSet/>
      <dgm:spPr/>
      <dgm:t>
        <a:bodyPr/>
        <a:lstStyle/>
        <a:p>
          <a:pPr rtl="0"/>
          <a:r>
            <a:rPr lang="en-US" dirty="0" smtClean="0"/>
            <a:t>Methodological assistance for addressing problem issues</a:t>
          </a:r>
          <a:endParaRPr lang="uk-UA" dirty="0"/>
        </a:p>
      </dgm:t>
    </dgm:pt>
    <dgm:pt modelId="{FC059420-BF0F-4F73-9AB0-AEC3451F357E}" type="parTrans" cxnId="{D8B98A8F-1B8D-4D5E-9A29-82BEE54EE98E}">
      <dgm:prSet/>
      <dgm:spPr/>
      <dgm:t>
        <a:bodyPr/>
        <a:lstStyle/>
        <a:p>
          <a:endParaRPr lang="uk-UA"/>
        </a:p>
      </dgm:t>
    </dgm:pt>
    <dgm:pt modelId="{99946427-5295-43E0-A8B4-3F72905FE930}" type="sibTrans" cxnId="{D8B98A8F-1B8D-4D5E-9A29-82BEE54EE98E}">
      <dgm:prSet/>
      <dgm:spPr/>
      <dgm:t>
        <a:bodyPr/>
        <a:lstStyle/>
        <a:p>
          <a:endParaRPr lang="uk-UA"/>
        </a:p>
      </dgm:t>
    </dgm:pt>
    <dgm:pt modelId="{33B053EC-B0F3-4213-AE05-89C7558FF1B9}">
      <dgm:prSet/>
      <dgm:spPr/>
      <dgm:t>
        <a:bodyPr/>
        <a:lstStyle/>
        <a:p>
          <a:pPr rtl="0"/>
          <a:r>
            <a:rPr lang="en-US" dirty="0" smtClean="0"/>
            <a:t>Conducting additional trainings on approaches to the creation of models</a:t>
          </a:r>
          <a:endParaRPr lang="uk-UA" dirty="0"/>
        </a:p>
      </dgm:t>
    </dgm:pt>
    <dgm:pt modelId="{482DF74B-FD91-4407-A542-E1E3B7856F6A}" type="parTrans" cxnId="{728483D3-8D8E-4B7E-90CF-B37A59268168}">
      <dgm:prSet/>
      <dgm:spPr/>
      <dgm:t>
        <a:bodyPr/>
        <a:lstStyle/>
        <a:p>
          <a:endParaRPr lang="uk-UA"/>
        </a:p>
      </dgm:t>
    </dgm:pt>
    <dgm:pt modelId="{EFAF00F4-6D5F-4F98-A2E1-162820945371}" type="sibTrans" cxnId="{728483D3-8D8E-4B7E-90CF-B37A59268168}">
      <dgm:prSet/>
      <dgm:spPr/>
      <dgm:t>
        <a:bodyPr/>
        <a:lstStyle/>
        <a:p>
          <a:endParaRPr lang="uk-UA"/>
        </a:p>
      </dgm:t>
    </dgm:pt>
    <dgm:pt modelId="{0665C31B-F95B-48A3-A012-7185DC8CE3B5}">
      <dgm:prSet/>
      <dgm:spPr/>
      <dgm:t>
        <a:bodyPr/>
        <a:lstStyle/>
        <a:p>
          <a:pPr rtl="0"/>
          <a:r>
            <a:rPr lang="en-US" dirty="0" smtClean="0"/>
            <a:t>Identifying opportunities for integration of transport models</a:t>
          </a:r>
          <a:endParaRPr lang="uk-UA" dirty="0"/>
        </a:p>
      </dgm:t>
    </dgm:pt>
    <dgm:pt modelId="{FCD64AA2-FA2B-4B0A-9734-7BFDA8FC95C6}" type="parTrans" cxnId="{806FC8B6-49C2-434A-B9BC-7C9780639D60}">
      <dgm:prSet/>
      <dgm:spPr/>
      <dgm:t>
        <a:bodyPr/>
        <a:lstStyle/>
        <a:p>
          <a:endParaRPr lang="uk-UA"/>
        </a:p>
      </dgm:t>
    </dgm:pt>
    <dgm:pt modelId="{D616A462-6C96-41A7-A2CF-52F0D2DFFF42}" type="sibTrans" cxnId="{806FC8B6-49C2-434A-B9BC-7C9780639D60}">
      <dgm:prSet/>
      <dgm:spPr/>
      <dgm:t>
        <a:bodyPr/>
        <a:lstStyle/>
        <a:p>
          <a:endParaRPr lang="uk-UA"/>
        </a:p>
      </dgm:t>
    </dgm:pt>
    <dgm:pt modelId="{C51B8734-103D-4AB1-AAB8-6FF8A17F8EA3}" type="pres">
      <dgm:prSet presAssocID="{5F2F9B4E-E7A1-4BD6-945F-38F0B49D78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F922B4-B845-476E-B259-067CD7DE92B3}" type="pres">
      <dgm:prSet presAssocID="{9A4151FF-2C05-4CB0-9B64-1AACBC91C4F2}" presName="composite" presStyleCnt="0"/>
      <dgm:spPr/>
    </dgm:pt>
    <dgm:pt modelId="{E46415C7-7E0E-4262-8EF2-92471FE981C9}" type="pres">
      <dgm:prSet presAssocID="{9A4151FF-2C05-4CB0-9B64-1AACBC91C4F2}" presName="imgShp" presStyleLbl="fgImgPlace1" presStyleIdx="0" presStyleCnt="3"/>
      <dgm:spPr/>
    </dgm:pt>
    <dgm:pt modelId="{662F9269-47F5-4500-A048-03B79584894A}" type="pres">
      <dgm:prSet presAssocID="{9A4151FF-2C05-4CB0-9B64-1AACBC91C4F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9C4B1-F0F4-4DC4-A72E-3C3E70CEF2F8}" type="pres">
      <dgm:prSet presAssocID="{99946427-5295-43E0-A8B4-3F72905FE930}" presName="spacing" presStyleCnt="0"/>
      <dgm:spPr/>
    </dgm:pt>
    <dgm:pt modelId="{2647F857-9951-4621-8E8E-2B1A8E84F407}" type="pres">
      <dgm:prSet presAssocID="{33B053EC-B0F3-4213-AE05-89C7558FF1B9}" presName="composite" presStyleCnt="0"/>
      <dgm:spPr/>
    </dgm:pt>
    <dgm:pt modelId="{18DC67BA-E57B-48B8-B088-0E4AAFBB6D21}" type="pres">
      <dgm:prSet presAssocID="{33B053EC-B0F3-4213-AE05-89C7558FF1B9}" presName="imgShp" presStyleLbl="fgImgPlace1" presStyleIdx="1" presStyleCnt="3"/>
      <dgm:spPr/>
    </dgm:pt>
    <dgm:pt modelId="{F35034BE-BDD5-49D1-81D0-AF4FB7EC89B5}" type="pres">
      <dgm:prSet presAssocID="{33B053EC-B0F3-4213-AE05-89C7558FF1B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918DE-0B81-4D45-B782-22814B40E5FB}" type="pres">
      <dgm:prSet presAssocID="{EFAF00F4-6D5F-4F98-A2E1-162820945371}" presName="spacing" presStyleCnt="0"/>
      <dgm:spPr/>
    </dgm:pt>
    <dgm:pt modelId="{7CBFCCFE-A45E-4A61-A51B-76D1E2697A05}" type="pres">
      <dgm:prSet presAssocID="{0665C31B-F95B-48A3-A012-7185DC8CE3B5}" presName="composite" presStyleCnt="0"/>
      <dgm:spPr/>
    </dgm:pt>
    <dgm:pt modelId="{009B1A64-BEF6-4292-93A1-2FB07DC962CF}" type="pres">
      <dgm:prSet presAssocID="{0665C31B-F95B-48A3-A012-7185DC8CE3B5}" presName="imgShp" presStyleLbl="fgImgPlace1" presStyleIdx="2" presStyleCnt="3"/>
      <dgm:spPr/>
    </dgm:pt>
    <dgm:pt modelId="{1FE1A358-7795-4D6A-B6F4-BFB2AEF015F2}" type="pres">
      <dgm:prSet presAssocID="{0665C31B-F95B-48A3-A012-7185DC8CE3B5}" presName="txShp" presStyleLbl="node1" presStyleIdx="2" presStyleCnt="3" custLinFactNeighborX="-1166" custLinFactNeighborY="-43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7A50890-037B-4393-94C2-16FD8BC5FA89}" type="presOf" srcId="{5F2F9B4E-E7A1-4BD6-945F-38F0B49D78E2}" destId="{C51B8734-103D-4AB1-AAB8-6FF8A17F8EA3}" srcOrd="0" destOrd="0" presId="urn:microsoft.com/office/officeart/2005/8/layout/vList3#1"/>
    <dgm:cxn modelId="{437447DB-DE37-4AA7-BCE3-828DB543A92F}" type="presOf" srcId="{33B053EC-B0F3-4213-AE05-89C7558FF1B9}" destId="{F35034BE-BDD5-49D1-81D0-AF4FB7EC89B5}" srcOrd="0" destOrd="0" presId="urn:microsoft.com/office/officeart/2005/8/layout/vList3#1"/>
    <dgm:cxn modelId="{DF4C3BEF-C8AB-4EBC-9087-50B7172B91B6}" type="presOf" srcId="{0665C31B-F95B-48A3-A012-7185DC8CE3B5}" destId="{1FE1A358-7795-4D6A-B6F4-BFB2AEF015F2}" srcOrd="0" destOrd="0" presId="urn:microsoft.com/office/officeart/2005/8/layout/vList3#1"/>
    <dgm:cxn modelId="{DC0689B4-7F56-4E19-A0CA-D27BD8D11005}" type="presOf" srcId="{9A4151FF-2C05-4CB0-9B64-1AACBC91C4F2}" destId="{662F9269-47F5-4500-A048-03B79584894A}" srcOrd="0" destOrd="0" presId="urn:microsoft.com/office/officeart/2005/8/layout/vList3#1"/>
    <dgm:cxn modelId="{806FC8B6-49C2-434A-B9BC-7C9780639D60}" srcId="{5F2F9B4E-E7A1-4BD6-945F-38F0B49D78E2}" destId="{0665C31B-F95B-48A3-A012-7185DC8CE3B5}" srcOrd="2" destOrd="0" parTransId="{FCD64AA2-FA2B-4B0A-9734-7BFDA8FC95C6}" sibTransId="{D616A462-6C96-41A7-A2CF-52F0D2DFFF42}"/>
    <dgm:cxn modelId="{728483D3-8D8E-4B7E-90CF-B37A59268168}" srcId="{5F2F9B4E-E7A1-4BD6-945F-38F0B49D78E2}" destId="{33B053EC-B0F3-4213-AE05-89C7558FF1B9}" srcOrd="1" destOrd="0" parTransId="{482DF74B-FD91-4407-A542-E1E3B7856F6A}" sibTransId="{EFAF00F4-6D5F-4F98-A2E1-162820945371}"/>
    <dgm:cxn modelId="{D8B98A8F-1B8D-4D5E-9A29-82BEE54EE98E}" srcId="{5F2F9B4E-E7A1-4BD6-945F-38F0B49D78E2}" destId="{9A4151FF-2C05-4CB0-9B64-1AACBC91C4F2}" srcOrd="0" destOrd="0" parTransId="{FC059420-BF0F-4F73-9AB0-AEC3451F357E}" sibTransId="{99946427-5295-43E0-A8B4-3F72905FE930}"/>
    <dgm:cxn modelId="{1E0CCA29-DF22-4B2C-BB93-9E0BE239A666}" type="presParOf" srcId="{C51B8734-103D-4AB1-AAB8-6FF8A17F8EA3}" destId="{AAF922B4-B845-476E-B259-067CD7DE92B3}" srcOrd="0" destOrd="0" presId="urn:microsoft.com/office/officeart/2005/8/layout/vList3#1"/>
    <dgm:cxn modelId="{D69918B9-EDC0-4F10-A360-B295CE6ABA3A}" type="presParOf" srcId="{AAF922B4-B845-476E-B259-067CD7DE92B3}" destId="{E46415C7-7E0E-4262-8EF2-92471FE981C9}" srcOrd="0" destOrd="0" presId="urn:microsoft.com/office/officeart/2005/8/layout/vList3#1"/>
    <dgm:cxn modelId="{119A3C1F-1336-4A29-8997-7A64D7005F71}" type="presParOf" srcId="{AAF922B4-B845-476E-B259-067CD7DE92B3}" destId="{662F9269-47F5-4500-A048-03B79584894A}" srcOrd="1" destOrd="0" presId="urn:microsoft.com/office/officeart/2005/8/layout/vList3#1"/>
    <dgm:cxn modelId="{CAA76370-90A6-4F2F-BFA7-21CCBF7BB8BE}" type="presParOf" srcId="{C51B8734-103D-4AB1-AAB8-6FF8A17F8EA3}" destId="{03B9C4B1-F0F4-4DC4-A72E-3C3E70CEF2F8}" srcOrd="1" destOrd="0" presId="urn:microsoft.com/office/officeart/2005/8/layout/vList3#1"/>
    <dgm:cxn modelId="{5C0FB74B-C8DD-4D2F-A3C4-D534DCCEB9E2}" type="presParOf" srcId="{C51B8734-103D-4AB1-AAB8-6FF8A17F8EA3}" destId="{2647F857-9951-4621-8E8E-2B1A8E84F407}" srcOrd="2" destOrd="0" presId="urn:microsoft.com/office/officeart/2005/8/layout/vList3#1"/>
    <dgm:cxn modelId="{330AEDE3-E143-41A7-A4A3-A62F85B0E80A}" type="presParOf" srcId="{2647F857-9951-4621-8E8E-2B1A8E84F407}" destId="{18DC67BA-E57B-48B8-B088-0E4AAFBB6D21}" srcOrd="0" destOrd="0" presId="urn:microsoft.com/office/officeart/2005/8/layout/vList3#1"/>
    <dgm:cxn modelId="{20312CDA-DD7D-44C2-9C22-2552E59BB8EA}" type="presParOf" srcId="{2647F857-9951-4621-8E8E-2B1A8E84F407}" destId="{F35034BE-BDD5-49D1-81D0-AF4FB7EC89B5}" srcOrd="1" destOrd="0" presId="urn:microsoft.com/office/officeart/2005/8/layout/vList3#1"/>
    <dgm:cxn modelId="{822BF54D-37DF-479E-8CB5-C233378E3F99}" type="presParOf" srcId="{C51B8734-103D-4AB1-AAB8-6FF8A17F8EA3}" destId="{3D2918DE-0B81-4D45-B782-22814B40E5FB}" srcOrd="3" destOrd="0" presId="urn:microsoft.com/office/officeart/2005/8/layout/vList3#1"/>
    <dgm:cxn modelId="{883977AD-3135-480C-92F6-1B23EA25D6A5}" type="presParOf" srcId="{C51B8734-103D-4AB1-AAB8-6FF8A17F8EA3}" destId="{7CBFCCFE-A45E-4A61-A51B-76D1E2697A05}" srcOrd="4" destOrd="0" presId="urn:microsoft.com/office/officeart/2005/8/layout/vList3#1"/>
    <dgm:cxn modelId="{DBD66BB9-AA95-4BA9-A830-952B65346C4A}" type="presParOf" srcId="{7CBFCCFE-A45E-4A61-A51B-76D1E2697A05}" destId="{009B1A64-BEF6-4292-93A1-2FB07DC962CF}" srcOrd="0" destOrd="0" presId="urn:microsoft.com/office/officeart/2005/8/layout/vList3#1"/>
    <dgm:cxn modelId="{C0030B21-EF30-4D92-968F-172A7C831915}" type="presParOf" srcId="{7CBFCCFE-A45E-4A61-A51B-76D1E2697A05}" destId="{1FE1A358-7795-4D6A-B6F4-BFB2AEF015F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CC4F8-85E3-4809-8E99-A866FE5C7CE5}">
      <dsp:nvSpPr>
        <dsp:cNvPr id="0" name=""/>
        <dsp:cNvSpPr/>
      </dsp:nvSpPr>
      <dsp:spPr>
        <a:xfrm>
          <a:off x="0" y="0"/>
          <a:ext cx="6435849" cy="73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Determination of the effectiveness of project implementation in one transport sector area</a:t>
          </a:r>
          <a:endParaRPr lang="uk-UA" sz="1900" kern="1200" dirty="0"/>
        </a:p>
      </dsp:txBody>
      <dsp:txXfrm>
        <a:off x="21581" y="21581"/>
        <a:ext cx="5554558" cy="693655"/>
      </dsp:txXfrm>
    </dsp:sp>
    <dsp:sp modelId="{0C353CEA-59CD-47FC-AD06-41168C79C9DD}">
      <dsp:nvSpPr>
        <dsp:cNvPr id="0" name=""/>
        <dsp:cNvSpPr/>
      </dsp:nvSpPr>
      <dsp:spPr>
        <a:xfrm>
          <a:off x="480599" y="839152"/>
          <a:ext cx="6435849" cy="736817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 of economic effect</a:t>
          </a:r>
          <a:endParaRPr lang="uk-UA" sz="1900" kern="1200" dirty="0"/>
        </a:p>
      </dsp:txBody>
      <dsp:txXfrm>
        <a:off x="502180" y="860733"/>
        <a:ext cx="5433157" cy="693655"/>
      </dsp:txXfrm>
    </dsp:sp>
    <dsp:sp modelId="{9E0D6EF1-7A44-490E-AA6D-42234E642A38}">
      <dsp:nvSpPr>
        <dsp:cNvPr id="0" name=""/>
        <dsp:cNvSpPr/>
      </dsp:nvSpPr>
      <dsp:spPr>
        <a:xfrm>
          <a:off x="961198" y="1678305"/>
          <a:ext cx="6435849" cy="736817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Determining the criteria for prioritizing</a:t>
          </a:r>
          <a:endParaRPr lang="uk-UA" sz="1900" kern="1200" dirty="0"/>
        </a:p>
      </dsp:txBody>
      <dsp:txXfrm>
        <a:off x="982779" y="1699886"/>
        <a:ext cx="5433157" cy="693655"/>
      </dsp:txXfrm>
    </dsp:sp>
    <dsp:sp modelId="{58724194-158A-4685-87D3-64C7FDD13FD4}">
      <dsp:nvSpPr>
        <dsp:cNvPr id="0" name=""/>
        <dsp:cNvSpPr/>
      </dsp:nvSpPr>
      <dsp:spPr>
        <a:xfrm>
          <a:off x="1441797" y="2517458"/>
          <a:ext cx="6435849" cy="736817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Early planning of funding</a:t>
          </a:r>
          <a:endParaRPr lang="uk-UA" sz="1900" kern="1200" dirty="0"/>
        </a:p>
      </dsp:txBody>
      <dsp:txXfrm>
        <a:off x="1463378" y="2539039"/>
        <a:ext cx="5433157" cy="693655"/>
      </dsp:txXfrm>
    </dsp:sp>
    <dsp:sp modelId="{18C82FA9-0027-469F-AA61-08C443AD686E}">
      <dsp:nvSpPr>
        <dsp:cNvPr id="0" name=""/>
        <dsp:cNvSpPr/>
      </dsp:nvSpPr>
      <dsp:spPr>
        <a:xfrm>
          <a:off x="1922396" y="3356610"/>
          <a:ext cx="6435849" cy="73681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Prevention of "bottlenecks"</a:t>
          </a:r>
          <a:endParaRPr lang="uk-UA" sz="1900" kern="1200" dirty="0"/>
        </a:p>
      </dsp:txBody>
      <dsp:txXfrm>
        <a:off x="1943977" y="3378191"/>
        <a:ext cx="5433157" cy="693655"/>
      </dsp:txXfrm>
    </dsp:sp>
    <dsp:sp modelId="{8CFD6ED4-4023-4063-A1E0-1C24BEDD6077}">
      <dsp:nvSpPr>
        <dsp:cNvPr id="0" name=""/>
        <dsp:cNvSpPr/>
      </dsp:nvSpPr>
      <dsp:spPr>
        <a:xfrm>
          <a:off x="5956918" y="538285"/>
          <a:ext cx="478931" cy="478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6064677" y="538285"/>
        <a:ext cx="263413" cy="360396"/>
      </dsp:txXfrm>
    </dsp:sp>
    <dsp:sp modelId="{0C028D9F-C8C4-45A0-AE1C-D9DA53F3590B}">
      <dsp:nvSpPr>
        <dsp:cNvPr id="0" name=""/>
        <dsp:cNvSpPr/>
      </dsp:nvSpPr>
      <dsp:spPr>
        <a:xfrm>
          <a:off x="6437517" y="1377438"/>
          <a:ext cx="478931" cy="478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6545276" y="1377438"/>
        <a:ext cx="263413" cy="360396"/>
      </dsp:txXfrm>
    </dsp:sp>
    <dsp:sp modelId="{183D6ED1-DF9C-4E77-A716-97B724EC468A}">
      <dsp:nvSpPr>
        <dsp:cNvPr id="0" name=""/>
        <dsp:cNvSpPr/>
      </dsp:nvSpPr>
      <dsp:spPr>
        <a:xfrm>
          <a:off x="6918116" y="2204310"/>
          <a:ext cx="478931" cy="478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7025875" y="2204310"/>
        <a:ext cx="263413" cy="360396"/>
      </dsp:txXfrm>
    </dsp:sp>
    <dsp:sp modelId="{B3D32B1E-8D7E-46C1-BBB4-0F831F5D1F30}">
      <dsp:nvSpPr>
        <dsp:cNvPr id="0" name=""/>
        <dsp:cNvSpPr/>
      </dsp:nvSpPr>
      <dsp:spPr>
        <a:xfrm>
          <a:off x="7398715" y="3051650"/>
          <a:ext cx="478931" cy="478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7506474" y="3051650"/>
        <a:ext cx="263413" cy="360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0B9AC-7CB7-44A9-BB2C-CE0738F29FFA}">
      <dsp:nvSpPr>
        <dsp:cNvPr id="0" name=""/>
        <dsp:cNvSpPr/>
      </dsp:nvSpPr>
      <dsp:spPr>
        <a:xfrm>
          <a:off x="3507606" y="1404828"/>
          <a:ext cx="1725227" cy="1725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B3A614-DF5D-40D0-88AE-17F273D9A4AF}">
      <dsp:nvSpPr>
        <dsp:cNvPr id="0" name=""/>
        <dsp:cNvSpPr/>
      </dsp:nvSpPr>
      <dsp:spPr>
        <a:xfrm>
          <a:off x="3369588" y="0"/>
          <a:ext cx="2001264" cy="115836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Transportation areas</a:t>
          </a:r>
          <a:endParaRPr lang="uk-UA" sz="2400" kern="1200" dirty="0"/>
        </a:p>
      </dsp:txBody>
      <dsp:txXfrm>
        <a:off x="3369588" y="0"/>
        <a:ext cx="2001264" cy="1158367"/>
      </dsp:txXfrm>
    </dsp:sp>
    <dsp:sp modelId="{B8064913-9CC2-442F-AF11-11C4A7099846}">
      <dsp:nvSpPr>
        <dsp:cNvPr id="0" name=""/>
        <dsp:cNvSpPr/>
      </dsp:nvSpPr>
      <dsp:spPr>
        <a:xfrm>
          <a:off x="4163883" y="1881484"/>
          <a:ext cx="1725227" cy="1725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C3E933-0A7A-4900-8BFF-3FF41491E6AB}">
      <dsp:nvSpPr>
        <dsp:cNvPr id="0" name=""/>
        <dsp:cNvSpPr/>
      </dsp:nvSpPr>
      <dsp:spPr>
        <a:xfrm>
          <a:off x="5929326" y="1428759"/>
          <a:ext cx="2415706" cy="12569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Characteristics of external transport areas</a:t>
          </a:r>
          <a:endParaRPr lang="uk-UA" sz="2400" kern="1200" dirty="0"/>
        </a:p>
      </dsp:txBody>
      <dsp:txXfrm>
        <a:off x="5929326" y="1428759"/>
        <a:ext cx="2415706" cy="1256951"/>
      </dsp:txXfrm>
    </dsp:sp>
    <dsp:sp modelId="{16C1F67C-393F-4315-9AF4-AB7886E09277}">
      <dsp:nvSpPr>
        <dsp:cNvPr id="0" name=""/>
        <dsp:cNvSpPr/>
      </dsp:nvSpPr>
      <dsp:spPr>
        <a:xfrm>
          <a:off x="3913380" y="2653400"/>
          <a:ext cx="1725227" cy="1725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1F159B5-3833-4BA6-BE86-CE287BA0055E}">
      <dsp:nvSpPr>
        <dsp:cNvPr id="0" name=""/>
        <dsp:cNvSpPr/>
      </dsp:nvSpPr>
      <dsp:spPr>
        <a:xfrm>
          <a:off x="5750402" y="3672270"/>
          <a:ext cx="1794236" cy="12569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Validation of the model</a:t>
          </a:r>
          <a:endParaRPr lang="uk-UA" sz="2400" kern="1200" dirty="0"/>
        </a:p>
      </dsp:txBody>
      <dsp:txXfrm>
        <a:off x="5750402" y="3672270"/>
        <a:ext cx="1794236" cy="1256951"/>
      </dsp:txXfrm>
    </dsp:sp>
    <dsp:sp modelId="{EF3739CB-CF2C-48D2-87B3-994AF8FA250C}">
      <dsp:nvSpPr>
        <dsp:cNvPr id="0" name=""/>
        <dsp:cNvSpPr/>
      </dsp:nvSpPr>
      <dsp:spPr>
        <a:xfrm>
          <a:off x="3101833" y="2653400"/>
          <a:ext cx="1725227" cy="1725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5486482-50EE-4888-819D-26DC93000E1A}">
      <dsp:nvSpPr>
        <dsp:cNvPr id="0" name=""/>
        <dsp:cNvSpPr/>
      </dsp:nvSpPr>
      <dsp:spPr>
        <a:xfrm>
          <a:off x="344660" y="3643335"/>
          <a:ext cx="2732102" cy="12569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Statistical data collection</a:t>
          </a:r>
          <a:endParaRPr lang="uk-UA" sz="2400" kern="1200" dirty="0"/>
        </a:p>
      </dsp:txBody>
      <dsp:txXfrm>
        <a:off x="344660" y="3643335"/>
        <a:ext cx="2732102" cy="1256951"/>
      </dsp:txXfrm>
    </dsp:sp>
    <dsp:sp modelId="{755FF9E6-0F63-4DC3-908E-273E68EAF126}">
      <dsp:nvSpPr>
        <dsp:cNvPr id="0" name=""/>
        <dsp:cNvSpPr/>
      </dsp:nvSpPr>
      <dsp:spPr>
        <a:xfrm>
          <a:off x="2851330" y="1881484"/>
          <a:ext cx="1725227" cy="17252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3E1B70-914D-4D96-9A3A-80D823CE69A0}">
      <dsp:nvSpPr>
        <dsp:cNvPr id="0" name=""/>
        <dsp:cNvSpPr/>
      </dsp:nvSpPr>
      <dsp:spPr>
        <a:xfrm>
          <a:off x="919765" y="1528058"/>
          <a:ext cx="1794236" cy="12569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Model integration</a:t>
          </a:r>
          <a:endParaRPr lang="uk-UA" sz="2400" kern="1200" dirty="0"/>
        </a:p>
      </dsp:txBody>
      <dsp:txXfrm>
        <a:off x="919765" y="1528058"/>
        <a:ext cx="1794236" cy="1256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F9269-47F5-4500-A048-03B79584894A}">
      <dsp:nvSpPr>
        <dsp:cNvPr id="0" name=""/>
        <dsp:cNvSpPr/>
      </dsp:nvSpPr>
      <dsp:spPr>
        <a:xfrm rot="10800000">
          <a:off x="1658604" y="19"/>
          <a:ext cx="5579598" cy="1012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46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Methodological assistance for addressing problem issues</a:t>
          </a:r>
          <a:endParaRPr lang="uk-UA" sz="2400" kern="1200" dirty="0"/>
        </a:p>
      </dsp:txBody>
      <dsp:txXfrm rot="10800000">
        <a:off x="1911821" y="19"/>
        <a:ext cx="5326381" cy="1012867"/>
      </dsp:txXfrm>
    </dsp:sp>
    <dsp:sp modelId="{E46415C7-7E0E-4262-8EF2-92471FE981C9}">
      <dsp:nvSpPr>
        <dsp:cNvPr id="0" name=""/>
        <dsp:cNvSpPr/>
      </dsp:nvSpPr>
      <dsp:spPr>
        <a:xfrm>
          <a:off x="1152170" y="19"/>
          <a:ext cx="1012867" cy="1012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034BE-BDD5-49D1-81D0-AF4FB7EC89B5}">
      <dsp:nvSpPr>
        <dsp:cNvPr id="0" name=""/>
        <dsp:cNvSpPr/>
      </dsp:nvSpPr>
      <dsp:spPr>
        <a:xfrm rot="10800000">
          <a:off x="1658604" y="1315235"/>
          <a:ext cx="5579598" cy="1012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46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Conducting additional trainings on approaches to the creation of models</a:t>
          </a:r>
          <a:endParaRPr lang="uk-UA" sz="2400" kern="1200" dirty="0"/>
        </a:p>
      </dsp:txBody>
      <dsp:txXfrm rot="10800000">
        <a:off x="1911821" y="1315235"/>
        <a:ext cx="5326381" cy="1012867"/>
      </dsp:txXfrm>
    </dsp:sp>
    <dsp:sp modelId="{18DC67BA-E57B-48B8-B088-0E4AAFBB6D21}">
      <dsp:nvSpPr>
        <dsp:cNvPr id="0" name=""/>
        <dsp:cNvSpPr/>
      </dsp:nvSpPr>
      <dsp:spPr>
        <a:xfrm>
          <a:off x="1152170" y="1315235"/>
          <a:ext cx="1012867" cy="1012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1A358-7795-4D6A-B6F4-BFB2AEF015F2}">
      <dsp:nvSpPr>
        <dsp:cNvPr id="0" name=""/>
        <dsp:cNvSpPr/>
      </dsp:nvSpPr>
      <dsp:spPr>
        <a:xfrm rot="10800000">
          <a:off x="1593546" y="2586016"/>
          <a:ext cx="5579598" cy="1012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46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Identifying opportunities for integration of transport models</a:t>
          </a:r>
          <a:endParaRPr lang="uk-UA" sz="2400" kern="1200" dirty="0"/>
        </a:p>
      </dsp:txBody>
      <dsp:txXfrm rot="10800000">
        <a:off x="1846763" y="2586016"/>
        <a:ext cx="5326381" cy="1012867"/>
      </dsp:txXfrm>
    </dsp:sp>
    <dsp:sp modelId="{009B1A64-BEF6-4292-93A1-2FB07DC962CF}">
      <dsp:nvSpPr>
        <dsp:cNvPr id="0" name=""/>
        <dsp:cNvSpPr/>
      </dsp:nvSpPr>
      <dsp:spPr>
        <a:xfrm>
          <a:off x="1152170" y="2630451"/>
          <a:ext cx="1012867" cy="1012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CA30F-D1C6-455B-ACC2-293FE4A122C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B3DAF-3856-45BA-B8B8-E75444E4B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4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B3DAF-3856-45BA-B8B8-E75444E4B4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37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6F32F-088C-4250-911F-021108748605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2BCBC-11FA-423E-9114-5D7A35EA47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32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2A8A-24BD-43B0-9312-ECE65CE50498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4226-21A9-4F54-842E-E21E431EBB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52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A0720-9C91-4ECC-965A-65E0E3FD7C64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59FE-E05F-40A3-83E3-4A12F839BC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67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E5A8-4DC2-4BF3-877E-FECE1948508A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277F-5CBE-4BE7-A7B2-19C6A07A56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34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E4D9D-11B2-49EC-BACB-AADD78248F04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AC94-5C51-4A7B-9B2A-85D24E0FED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1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E5E3-A463-4C96-B62B-F91D8229D153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8D8CE-0D47-49B1-948D-40F0874F6D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5ECA-A259-4884-A5FA-F30A0ED29A86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0434-F78B-4EEB-9ECF-E2B2860796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4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6F94-1B77-4872-98BD-B5627510AC7A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3592A-DC45-42F5-BB19-565B21CE1C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33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8E78-4B59-4A12-93FE-E580EAEDEE9A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849D-994C-40CC-A81A-92A2464665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78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C7AB-9A10-406C-A16E-36783FC53F46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AC03-9695-4199-9BCC-563D128D1D3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1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35F6-A173-40BB-A8E1-53FA7275A2E7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2C6F-280D-4441-AC4C-EDDE402572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9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E250-A7D4-4F5B-A0F7-1A1163BED211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F3840-41D1-47D3-BF47-12366EA456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4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D51F-366B-48F0-8D7C-99DBB8864E92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D127-A49A-4086-9D13-5FC2596CAF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55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C9502-2B2C-47B9-8A6C-5F59DF39FA70}" type="datetimeFigureOut">
              <a:rPr lang="fr-FR"/>
              <a:pPr>
                <a:defRPr/>
              </a:pPr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D92CD4-E225-4C82-9F4D-BDD361E488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3.w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048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908050"/>
            <a:ext cx="2879725" cy="17795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itre 1"/>
          <p:cNvSpPr>
            <a:spLocks noGrp="1"/>
          </p:cNvSpPr>
          <p:nvPr>
            <p:ph type="ctrTitle"/>
          </p:nvPr>
        </p:nvSpPr>
        <p:spPr>
          <a:xfrm>
            <a:off x="1963738" y="4000500"/>
            <a:ext cx="7180262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336600"/>
                </a:solidFill>
              </a:rPr>
              <a:t>Traffic flows forecasting model</a:t>
            </a:r>
            <a:endParaRPr lang="fr-FR" sz="3200" dirty="0" smtClean="0">
              <a:solidFill>
                <a:srgbClr val="336600"/>
              </a:solidFill>
            </a:endParaRPr>
          </a:p>
        </p:txBody>
      </p:sp>
      <p:pic>
        <p:nvPicPr>
          <p:cNvPr id="2052" name="Picture 7" descr="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795338"/>
            <a:ext cx="2232025" cy="158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8" descr="3cd292f2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060575"/>
            <a:ext cx="2089150" cy="1566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1" descr="2218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929063"/>
            <a:ext cx="20161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4562476" y="5572125"/>
            <a:ext cx="45005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Ministry of Infrastructure of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Ukraine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By Alexander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Malakov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Romania</a:t>
            </a:r>
            <a:r>
              <a:rPr lang="ru-RU" dirty="0" smtClean="0"/>
              <a:t>, </a:t>
            </a:r>
            <a:r>
              <a:rPr lang="ru-RU" dirty="0"/>
              <a:t>2011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048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908050"/>
            <a:ext cx="2879725" cy="17795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itre 1"/>
          <p:cNvSpPr>
            <a:spLocks noGrp="1"/>
          </p:cNvSpPr>
          <p:nvPr>
            <p:ph type="ctrTitle"/>
          </p:nvPr>
        </p:nvSpPr>
        <p:spPr>
          <a:xfrm>
            <a:off x="1963738" y="4000500"/>
            <a:ext cx="7180262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336600"/>
                </a:solidFill>
              </a:rPr>
              <a:t>THANK YOU</a:t>
            </a:r>
            <a:r>
              <a:rPr lang="ru-RU" sz="3200" dirty="0" smtClean="0">
                <a:solidFill>
                  <a:srgbClr val="336600"/>
                </a:solidFill>
              </a:rPr>
              <a:t>!</a:t>
            </a:r>
            <a:endParaRPr lang="fr-FR" sz="3200" dirty="0" smtClean="0">
              <a:solidFill>
                <a:srgbClr val="336600"/>
              </a:solidFill>
            </a:endParaRPr>
          </a:p>
        </p:txBody>
      </p:sp>
      <p:pic>
        <p:nvPicPr>
          <p:cNvPr id="11268" name="Picture 7" descr="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795338"/>
            <a:ext cx="2232025" cy="158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8" descr="3cd292f2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060575"/>
            <a:ext cx="2089150" cy="1566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11" descr="2218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929063"/>
            <a:ext cx="20161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4643438" y="5572125"/>
            <a:ext cx="45005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Ministry of Infrastructure of Ukraine</a:t>
            </a:r>
          </a:p>
          <a:p>
            <a:pPr>
              <a:defRPr/>
            </a:pP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Malakov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Alexander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Румыния, 2011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8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6600"/>
                </a:solidFill>
              </a:rPr>
              <a:t>TRACECA traffic flows model</a:t>
            </a:r>
            <a:endParaRPr lang="fr-FR" dirty="0" smtClean="0">
              <a:solidFill>
                <a:srgbClr val="3366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2402"/>
              </p:ext>
            </p:extLst>
          </p:nvPr>
        </p:nvGraphicFramePr>
        <p:xfrm>
          <a:off x="142875" y="1500188"/>
          <a:ext cx="4286250" cy="48045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6250"/>
              </a:tblGrid>
              <a:tr h="469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Opportunities</a:t>
                      </a:r>
                      <a:endParaRPr lang="uk-UA" sz="2400" dirty="0"/>
                    </a:p>
                  </a:txBody>
                  <a:tcPr marL="91439" marR="91439" marT="45719" marB="45719"/>
                </a:tc>
              </a:tr>
              <a:tr h="23238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Modeling and forecasting freight volumes transported by road, sea, rail and pipeline in the TRACECA countries </a:t>
                      </a:r>
                      <a:endParaRPr lang="uk-UA" sz="2400" dirty="0"/>
                    </a:p>
                  </a:txBody>
                  <a:tcPr marL="91439" marR="91439" marT="45719" marB="45719"/>
                </a:tc>
              </a:tr>
              <a:tr h="1188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Evaluating the effectiveness of current policies</a:t>
                      </a:r>
                      <a:r>
                        <a:rPr lang="ru-RU" sz="1200" dirty="0" smtClean="0"/>
                        <a:t> </a:t>
                      </a:r>
                      <a:endParaRPr lang="uk-UA" sz="1200" dirty="0" smtClean="0"/>
                    </a:p>
                  </a:txBody>
                  <a:tcPr marL="91439" marR="91439" marT="45719" marB="45719"/>
                </a:tc>
              </a:tr>
              <a:tr h="8229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Identification of infrastructure bottlenecks</a:t>
                      </a:r>
                      <a:endParaRPr lang="uk-UA" sz="2400" dirty="0"/>
                    </a:p>
                  </a:txBody>
                  <a:tcPr marL="91439" marR="91439" marT="45719" marB="45719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170951"/>
              </p:ext>
            </p:extLst>
          </p:nvPr>
        </p:nvGraphicFramePr>
        <p:xfrm>
          <a:off x="4429125" y="1500188"/>
          <a:ext cx="4572000" cy="48156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</a:tblGrid>
              <a:tr h="4690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Limitations</a:t>
                      </a:r>
                      <a:endParaRPr lang="uk-UA" sz="2400" dirty="0"/>
                    </a:p>
                  </a:txBody>
                  <a:tcPr marL="91439" marR="91439"/>
                </a:tc>
              </a:tr>
              <a:tr h="232384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en-US" sz="2400" dirty="0" smtClean="0"/>
                        <a:t>Not applicable for cargo flows simulation at the national level</a:t>
                      </a:r>
                      <a:endParaRPr lang="ru-RU" sz="2400" dirty="0" smtClean="0"/>
                    </a:p>
                    <a:p>
                      <a:pPr algn="ctr"/>
                      <a:endParaRPr lang="uk-UA" sz="2400" dirty="0"/>
                    </a:p>
                  </a:txBody>
                  <a:tcPr marL="91439" marR="91439"/>
                </a:tc>
              </a:tr>
              <a:tr h="1188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Passenger transport and air transport are not included</a:t>
                      </a:r>
                      <a:endParaRPr lang="uk-UA" sz="2400" dirty="0" smtClean="0"/>
                    </a:p>
                  </a:txBody>
                  <a:tcPr marL="91439" marR="91439"/>
                </a:tc>
              </a:tr>
              <a:tr h="833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 quality of data provided by countries</a:t>
                      </a:r>
                      <a:endParaRPr lang="uk-UA" sz="2400" dirty="0"/>
                    </a:p>
                  </a:txBody>
                  <a:tcPr marL="91439" marR="91439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Using the </a:t>
            </a:r>
            <a:r>
              <a:rPr lang="en-US" dirty="0" smtClean="0">
                <a:solidFill>
                  <a:srgbClr val="336600"/>
                </a:solidFill>
              </a:rPr>
              <a:t>TRACECA </a:t>
            </a:r>
            <a:br>
              <a:rPr lang="en-US" dirty="0" smtClean="0">
                <a:solidFill>
                  <a:srgbClr val="336600"/>
                </a:solidFill>
              </a:rPr>
            </a:br>
            <a:r>
              <a:rPr lang="en-US" dirty="0" smtClean="0">
                <a:solidFill>
                  <a:srgbClr val="336600"/>
                </a:solidFill>
              </a:rPr>
              <a:t>traffic flows</a:t>
            </a:r>
            <a:r>
              <a:rPr lang="en-US" dirty="0" smtClean="0">
                <a:solidFill>
                  <a:srgbClr val="336600"/>
                </a:solidFill>
              </a:rPr>
              <a:t> model</a:t>
            </a:r>
            <a:endParaRPr lang="fr-FR" dirty="0" smtClean="0">
              <a:solidFill>
                <a:srgbClr val="336600"/>
              </a:solidFill>
            </a:endParaRPr>
          </a:p>
        </p:txBody>
      </p:sp>
      <p:pic>
        <p:nvPicPr>
          <p:cNvPr id="4099" name="Picture 4" descr="Document-Organization-Chart-icon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33375"/>
            <a:ext cx="1512887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14313" y="2286000"/>
            <a:ext cx="87153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fontAlgn="t" hangingPunct="1">
              <a:buFont typeface="Arial" pitchFamily="34" charset="0"/>
              <a:buChar char="•"/>
            </a:pPr>
            <a:r>
              <a:rPr lang="en-US" sz="2800" dirty="0" smtClean="0"/>
              <a:t>Evaluating the effectiveness of current policies;</a:t>
            </a:r>
          </a:p>
          <a:p>
            <a:pPr marL="457200" indent="-457200" eaLnBrk="1" fontAlgn="t" hangingPunct="1">
              <a:buFont typeface="Arial" pitchFamily="34" charset="0"/>
              <a:buChar char="•"/>
            </a:pPr>
            <a:r>
              <a:rPr lang="en-US" sz="2800" dirty="0" smtClean="0"/>
              <a:t>Identification of infrastructure bottlenecks;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800" dirty="0" smtClean="0"/>
              <a:t>Assessing the impact of the implementation of major projects in the TRACECA region;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800" dirty="0" smtClean="0"/>
              <a:t>A</a:t>
            </a:r>
            <a:r>
              <a:rPr lang="en-US" sz="2800" dirty="0" smtClean="0"/>
              <a:t>ttractiveness a</a:t>
            </a:r>
            <a:r>
              <a:rPr lang="en-US" sz="2800" dirty="0" smtClean="0"/>
              <a:t>ssessment of the TRACECA region</a:t>
            </a:r>
            <a:endParaRPr lang="ru-RU" sz="2800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800" dirty="0" smtClean="0"/>
              <a:t>Use as a training model</a:t>
            </a:r>
            <a:endParaRPr lang="ru-RU" sz="2800" b="1" dirty="0"/>
          </a:p>
          <a:p>
            <a:pPr eaLnBrk="1" hangingPunct="1"/>
            <a:r>
              <a:rPr lang="en-US" sz="2800" b="1" dirty="0" smtClean="0"/>
              <a:t>Long-term use</a:t>
            </a:r>
            <a:r>
              <a:rPr lang="ru-RU" sz="2800" b="1" dirty="0" smtClean="0"/>
              <a:t>:</a:t>
            </a:r>
            <a:endParaRPr lang="ru-RU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800" dirty="0" smtClean="0"/>
              <a:t>Integration of national models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Modeling and objectives</a:t>
            </a:r>
            <a:br>
              <a:rPr lang="en-US" dirty="0" smtClean="0">
                <a:solidFill>
                  <a:srgbClr val="336600"/>
                </a:solidFill>
              </a:rPr>
            </a:br>
            <a:r>
              <a:rPr lang="en-US" dirty="0" smtClean="0">
                <a:solidFill>
                  <a:srgbClr val="336600"/>
                </a:solidFill>
              </a:rPr>
              <a:t>of the Ministry of</a:t>
            </a:r>
            <a:br>
              <a:rPr lang="en-US" dirty="0" smtClean="0">
                <a:solidFill>
                  <a:srgbClr val="336600"/>
                </a:solidFill>
              </a:rPr>
            </a:br>
            <a:r>
              <a:rPr lang="en-US" dirty="0" smtClean="0">
                <a:solidFill>
                  <a:srgbClr val="336600"/>
                </a:solidFill>
              </a:rPr>
              <a:t>Infrastructure of Ukraine</a:t>
            </a:r>
            <a:endParaRPr lang="fr-FR" dirty="0" smtClean="0">
              <a:solidFill>
                <a:srgbClr val="336600"/>
              </a:solidFill>
            </a:endParaRPr>
          </a:p>
        </p:txBody>
      </p:sp>
      <p:pic>
        <p:nvPicPr>
          <p:cNvPr id="5123" name="Picture 7" descr="target-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7188"/>
            <a:ext cx="208756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1731"/>
              </p:ext>
            </p:extLst>
          </p:nvPr>
        </p:nvGraphicFramePr>
        <p:xfrm>
          <a:off x="214313" y="2286000"/>
          <a:ext cx="8715376" cy="43276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7688"/>
                <a:gridCol w="4357688"/>
              </a:tblGrid>
              <a:tr h="3961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Objectives of the Ministry</a:t>
                      </a:r>
                      <a:endParaRPr lang="uk-UA" sz="20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Capabilities of the model</a:t>
                      </a:r>
                      <a:endParaRPr lang="uk-UA" sz="2000" dirty="0"/>
                    </a:p>
                  </a:txBody>
                  <a:tcPr marL="91439" marR="91439" marT="45713" marB="45713"/>
                </a:tc>
              </a:tr>
              <a:tr h="1919958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Determining a strategy for integrated development of transport infrastructure</a:t>
                      </a:r>
                      <a:endParaRPr lang="uk-UA" sz="2000" b="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fontAlgn="t">
                        <a:buFontTx/>
                        <a:buChar char="-"/>
                      </a:pPr>
                      <a:r>
                        <a:rPr lang="ru-RU" sz="2000" b="0" dirty="0" smtClean="0"/>
                        <a:t> </a:t>
                      </a:r>
                      <a:r>
                        <a:rPr lang="en-US" sz="2000" dirty="0" smtClean="0"/>
                        <a:t>Identification of infrastructure bottlenecks</a:t>
                      </a:r>
                      <a:endParaRPr lang="ru-RU" sz="2000" b="0" dirty="0" smtClean="0"/>
                    </a:p>
                    <a:p>
                      <a:pPr fontAlgn="t">
                        <a:buFontTx/>
                        <a:buChar char="-"/>
                      </a:pPr>
                      <a:r>
                        <a:rPr lang="ru-RU" sz="2000" b="1" dirty="0" smtClean="0"/>
                        <a:t> </a:t>
                      </a:r>
                      <a:r>
                        <a:rPr lang="en-US" sz="2000" b="1" dirty="0" smtClean="0"/>
                        <a:t>Priority projects identification</a:t>
                      </a:r>
                      <a:r>
                        <a:rPr lang="ru-RU" sz="2000" b="0" dirty="0" smtClean="0"/>
                        <a:t> </a:t>
                      </a:r>
                      <a:endParaRPr lang="en-US" sz="2000" b="0" dirty="0" smtClean="0"/>
                    </a:p>
                    <a:p>
                      <a:pPr fontAlgn="t">
                        <a:buFontTx/>
                        <a:buChar char="-"/>
                      </a:pPr>
                      <a:r>
                        <a:rPr lang="en-US" sz="2000" b="0" dirty="0" smtClean="0"/>
                        <a:t> Assessment and comparison of the development scenarios</a:t>
                      </a:r>
                      <a:endParaRPr lang="ru-RU" sz="2000" b="0" dirty="0" smtClean="0"/>
                    </a:p>
                  </a:txBody>
                  <a:tcPr marL="91439" marR="91439" marT="45713" marB="45713"/>
                </a:tc>
              </a:tr>
              <a:tr h="700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Determining tariff policy</a:t>
                      </a:r>
                      <a:endParaRPr lang="uk-UA" sz="20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Assessing the impact of changes in tariff policy</a:t>
                      </a:r>
                      <a:endParaRPr lang="uk-UA" sz="2000" dirty="0"/>
                    </a:p>
                  </a:txBody>
                  <a:tcPr marL="91439" marR="91439" marT="45713" marB="45713"/>
                </a:tc>
              </a:tr>
              <a:tr h="1310448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Transportation demand planning</a:t>
                      </a:r>
                      <a:endParaRPr lang="uk-UA" sz="2000" b="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b="0" dirty="0" smtClean="0"/>
                        <a:t> </a:t>
                      </a:r>
                      <a:r>
                        <a:rPr lang="en-US" sz="2000" b="0" dirty="0" smtClean="0"/>
                        <a:t>Medium-term and long-term planning of transport demand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0" baseline="0" dirty="0" smtClean="0"/>
                        <a:t> </a:t>
                      </a:r>
                      <a:r>
                        <a:rPr lang="en-US" sz="2000" b="0" baseline="0" dirty="0" smtClean="0"/>
                        <a:t>Visualization of traffic flows</a:t>
                      </a:r>
                      <a:endParaRPr lang="uk-UA" sz="2000" b="0" dirty="0"/>
                    </a:p>
                  </a:txBody>
                  <a:tcPr marL="91439" marR="91439"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Prioritization of projects</a:t>
            </a:r>
            <a:endParaRPr lang="fr-FR" dirty="0" smtClean="0">
              <a:solidFill>
                <a:srgbClr val="336600"/>
              </a:solidFill>
            </a:endParaRPr>
          </a:p>
        </p:txBody>
      </p:sp>
      <p:pic>
        <p:nvPicPr>
          <p:cNvPr id="6147" name="Picture 6" descr="44901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20713"/>
            <a:ext cx="1476375" cy="1108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97088035"/>
              </p:ext>
            </p:extLst>
          </p:nvPr>
        </p:nvGraphicFramePr>
        <p:xfrm>
          <a:off x="500034" y="2143116"/>
          <a:ext cx="8358246" cy="409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Modeling trainings</a:t>
            </a:r>
            <a:endParaRPr lang="fr-FR" dirty="0" smtClean="0">
              <a:solidFill>
                <a:srgbClr val="336600"/>
              </a:solidFill>
            </a:endParaRPr>
          </a:p>
        </p:txBody>
      </p:sp>
      <p:pic>
        <p:nvPicPr>
          <p:cNvPr id="7171" name="Picture 4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857250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785813" y="2254250"/>
            <a:ext cx="78581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sz="3200" dirty="0"/>
              <a:t> </a:t>
            </a:r>
            <a:r>
              <a:rPr lang="en-US" sz="3200" dirty="0" smtClean="0"/>
              <a:t>Approaches to modeling</a:t>
            </a:r>
          </a:p>
          <a:p>
            <a:pPr eaLnBrk="1" hangingPunct="1"/>
            <a:endParaRPr lang="ru-RU" sz="3200" dirty="0"/>
          </a:p>
          <a:p>
            <a:pPr eaLnBrk="1" hangingPunct="1">
              <a:buFont typeface="Arial" charset="0"/>
              <a:buChar char="•"/>
            </a:pPr>
            <a:r>
              <a:rPr lang="ru-RU" sz="3200" dirty="0"/>
              <a:t> </a:t>
            </a:r>
            <a:r>
              <a:rPr lang="en-US" sz="3200" dirty="0" smtClean="0"/>
              <a:t>Software</a:t>
            </a:r>
            <a:endParaRPr lang="ru-RU" sz="3200" dirty="0"/>
          </a:p>
          <a:p>
            <a:pPr eaLnBrk="1" hangingPunct="1">
              <a:buFont typeface="Arial" charset="0"/>
              <a:buChar char="•"/>
            </a:pPr>
            <a:endParaRPr lang="ru-RU" sz="3200" dirty="0"/>
          </a:p>
          <a:p>
            <a:pPr eaLnBrk="1" hangingPunct="1">
              <a:buFont typeface="Arial" charset="0"/>
              <a:buChar char="•"/>
            </a:pPr>
            <a:r>
              <a:rPr lang="ru-RU" sz="3200" dirty="0"/>
              <a:t> </a:t>
            </a:r>
            <a:r>
              <a:rPr lang="en-US" sz="3200" dirty="0" smtClean="0"/>
              <a:t>Creating simple  VISUM based models </a:t>
            </a:r>
          </a:p>
          <a:p>
            <a:pPr eaLnBrk="1" hangingPunct="1"/>
            <a:endParaRPr lang="en-US" sz="3200" dirty="0"/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Working with </a:t>
            </a:r>
            <a:r>
              <a:rPr lang="en-US" sz="3200" dirty="0" smtClean="0"/>
              <a:t>TRACECA </a:t>
            </a:r>
            <a:r>
              <a:rPr lang="en-US" sz="3200" dirty="0" smtClean="0"/>
              <a:t>model 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Stages of model building</a:t>
            </a:r>
            <a:endParaRPr lang="fr-FR" dirty="0" smtClean="0">
              <a:solidFill>
                <a:srgbClr val="336600"/>
              </a:solidFill>
            </a:endParaRPr>
          </a:p>
        </p:txBody>
      </p:sp>
      <p:pic>
        <p:nvPicPr>
          <p:cNvPr id="8195" name="Picture 6" descr="7st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00063"/>
            <a:ext cx="138906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212688"/>
              </p:ext>
            </p:extLst>
          </p:nvPr>
        </p:nvGraphicFramePr>
        <p:xfrm>
          <a:off x="428625" y="2143125"/>
          <a:ext cx="8358188" cy="41324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58188"/>
              </a:tblGrid>
              <a:tr h="116857">
                <a:tc>
                  <a:txBody>
                    <a:bodyPr/>
                    <a:lstStyle/>
                    <a:p>
                      <a:endParaRPr lang="uk-UA" sz="100" dirty="0"/>
                    </a:p>
                  </a:txBody>
                  <a:tcPr marL="91439" marR="91439" marT="45727" marB="45727"/>
                </a:tc>
              </a:tr>
              <a:tr h="44893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</a:t>
                      </a:r>
                      <a:r>
                        <a:rPr lang="en-US" sz="2000" dirty="0" smtClean="0"/>
                        <a:t>Methods for creating of traffic flows model and calculation of forecast data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</a:t>
                      </a:r>
                      <a:r>
                        <a:rPr lang="en-US" sz="2000" dirty="0" smtClean="0"/>
                        <a:t>Data sources and collection methods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</a:t>
                      </a:r>
                      <a:r>
                        <a:rPr lang="en-US" sz="2000" dirty="0" smtClean="0"/>
                        <a:t>Software and hardware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</a:t>
                      </a:r>
                      <a:r>
                        <a:rPr lang="en-US" sz="2000" dirty="0" smtClean="0"/>
                        <a:t>Creating a pilot model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 </a:t>
                      </a:r>
                      <a:r>
                        <a:rPr lang="en-US" sz="2000" dirty="0" smtClean="0"/>
                        <a:t>Resources for creation, maintenance and use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 </a:t>
                      </a:r>
                      <a:r>
                        <a:rPr lang="en-US" sz="2000" dirty="0" smtClean="0"/>
                        <a:t>Creation of the industrial model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7. </a:t>
                      </a:r>
                      <a:r>
                        <a:rPr lang="en-US" sz="2000" dirty="0" smtClean="0"/>
                        <a:t>Legislative adoption of the model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8. </a:t>
                      </a:r>
                      <a:r>
                        <a:rPr lang="en-US" sz="2000" dirty="0" smtClean="0"/>
                        <a:t>Integration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9. </a:t>
                      </a:r>
                      <a:r>
                        <a:rPr lang="en-US" sz="2000" dirty="0" smtClean="0"/>
                        <a:t>Maintenance, updating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  <a:tr h="396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10. </a:t>
                      </a:r>
                      <a:r>
                        <a:rPr lang="en-US" sz="2000" dirty="0" smtClean="0"/>
                        <a:t>Applications</a:t>
                      </a:r>
                      <a:endParaRPr lang="uk-UA" sz="2000" dirty="0"/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758113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Problem issues</a:t>
            </a:r>
            <a:endParaRPr lang="fr-FR" dirty="0" smtClean="0">
              <a:solidFill>
                <a:srgbClr val="336600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10050422"/>
              </p:ext>
            </p:extLst>
          </p:nvPr>
        </p:nvGraphicFramePr>
        <p:xfrm>
          <a:off x="0" y="1643050"/>
          <a:ext cx="885828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6" descr="человек-со-знаком-вопрос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3857628"/>
            <a:ext cx="1571625" cy="15716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928688" y="796925"/>
            <a:ext cx="7758112" cy="917575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336600"/>
                </a:solidFill>
              </a:rPr>
              <a:t>Conclusion</a:t>
            </a:r>
            <a:endParaRPr lang="fr-FR" dirty="0" smtClean="0">
              <a:solidFill>
                <a:srgbClr val="336600"/>
              </a:solidFill>
            </a:endParaRPr>
          </a:p>
        </p:txBody>
      </p:sp>
      <p:pic>
        <p:nvPicPr>
          <p:cNvPr id="10243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7188"/>
            <a:ext cx="17732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38014047"/>
              </p:ext>
            </p:extLst>
          </p:nvPr>
        </p:nvGraphicFramePr>
        <p:xfrm>
          <a:off x="571472" y="2643182"/>
          <a:ext cx="839037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118</Template>
  <TotalTime>1245</TotalTime>
  <Words>363</Words>
  <Application>Microsoft Office PowerPoint</Application>
  <PresentationFormat>Экран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118</vt:lpstr>
      <vt:lpstr>Traffic flows forecasting model</vt:lpstr>
      <vt:lpstr>TRACECA traffic flows model</vt:lpstr>
      <vt:lpstr>Using the TRACECA  traffic flows model</vt:lpstr>
      <vt:lpstr>Modeling and objectives of the Ministry of Infrastructure of Ukraine</vt:lpstr>
      <vt:lpstr>Prioritization of projects</vt:lpstr>
      <vt:lpstr>Modeling trainings</vt:lpstr>
      <vt:lpstr>Stages of model building</vt:lpstr>
      <vt:lpstr>Problem issues</vt:lpstr>
      <vt:lpstr>Conclusion</vt:lpstr>
      <vt:lpstr>THANK YOU!</vt:lpstr>
    </vt:vector>
  </TitlesOfParts>
  <Company>Biolink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ВСЕУКРАИНСКОЙ  СИСТЕМЫ МОНИТОРИНГА  УТЕЧКИ ГАЗА</dc:title>
  <dc:creator>Web-user</dc:creator>
  <cp:lastModifiedBy>SVETLANA</cp:lastModifiedBy>
  <cp:revision>90</cp:revision>
  <dcterms:created xsi:type="dcterms:W3CDTF">2011-07-15T13:06:42Z</dcterms:created>
  <dcterms:modified xsi:type="dcterms:W3CDTF">2011-11-21T11:23:24Z</dcterms:modified>
</cp:coreProperties>
</file>