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1" r:id="rId1"/>
  </p:sldMasterIdLst>
  <p:notesMasterIdLst>
    <p:notesMasterId r:id="rId19"/>
  </p:notesMasterIdLst>
  <p:handoutMasterIdLst>
    <p:handoutMasterId r:id="rId20"/>
  </p:handoutMasterIdLst>
  <p:sldIdLst>
    <p:sldId id="256" r:id="rId2"/>
    <p:sldId id="305" r:id="rId3"/>
    <p:sldId id="312" r:id="rId4"/>
    <p:sldId id="313" r:id="rId5"/>
    <p:sldId id="296" r:id="rId6"/>
    <p:sldId id="297" r:id="rId7"/>
    <p:sldId id="298" r:id="rId8"/>
    <p:sldId id="301" r:id="rId9"/>
    <p:sldId id="314" r:id="rId10"/>
    <p:sldId id="310" r:id="rId11"/>
    <p:sldId id="306" r:id="rId12"/>
    <p:sldId id="309" r:id="rId13"/>
    <p:sldId id="308" r:id="rId14"/>
    <p:sldId id="307" r:id="rId15"/>
    <p:sldId id="315" r:id="rId16"/>
    <p:sldId id="316" r:id="rId17"/>
    <p:sldId id="285" r:id="rId18"/>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DAF6"/>
    <a:srgbClr val="FFFFFF"/>
    <a:srgbClr val="99CCFF"/>
    <a:srgbClr val="000066"/>
  </p:clrMru>
</p:presentationPr>
</file>

<file path=ppt/tableStyles.xml><?xml version="1.0" encoding="utf-8"?>
<a:tblStyleLst xmlns:a="http://schemas.openxmlformats.org/drawingml/2006/main" def="{5C22544A-7EE6-4342-B048-85BDC9FD1C3A}">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94615" autoAdjust="0"/>
  </p:normalViewPr>
  <p:slideViewPr>
    <p:cSldViewPr>
      <p:cViewPr>
        <p:scale>
          <a:sx n="90" d="100"/>
          <a:sy n="90" d="100"/>
        </p:scale>
        <p:origin x="-9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769055F8-D58A-4DFD-B9C0-E40269807F32}" type="datetimeFigureOut">
              <a:rPr lang="it-IT"/>
              <a:pPr>
                <a:defRPr/>
              </a:pPr>
              <a:t>16/06/2011</a:t>
            </a:fld>
            <a:endParaRPr lang="it-IT"/>
          </a:p>
        </p:txBody>
      </p:sp>
      <p:sp>
        <p:nvSpPr>
          <p:cNvPr id="4" name="Segnaposto piè di pagina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it-IT"/>
          </a:p>
        </p:txBody>
      </p:sp>
      <p:sp>
        <p:nvSpPr>
          <p:cNvPr id="5" name="Segnaposto numero diapositiva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46B528C2-140D-4735-8F56-B15574DA06B0}" type="slidenum">
              <a:rPr lang="it-IT"/>
              <a:pPr>
                <a:defRPr/>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it-IT"/>
          </a:p>
        </p:txBody>
      </p:sp>
      <p:sp>
        <p:nvSpPr>
          <p:cNvPr id="1638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it-IT"/>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639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it-IT"/>
          </a:p>
        </p:txBody>
      </p:sp>
      <p:sp>
        <p:nvSpPr>
          <p:cNvPr id="1639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07B2966-973C-42BE-9A34-13426FCF8E82}"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a:ln/>
        </p:spPr>
      </p:sp>
      <p:sp>
        <p:nvSpPr>
          <p:cNvPr id="22531" name="Segnaposto note 2"/>
          <p:cNvSpPr>
            <a:spLocks noGrp="1"/>
          </p:cNvSpPr>
          <p:nvPr>
            <p:ph type="body" idx="1"/>
          </p:nvPr>
        </p:nvSpPr>
        <p:spPr>
          <a:noFill/>
          <a:ln/>
        </p:spPr>
        <p:txBody>
          <a:bodyPr/>
          <a:lstStyle/>
          <a:p>
            <a:pPr>
              <a:spcBef>
                <a:spcPct val="0"/>
              </a:spcBef>
            </a:pPr>
            <a:endParaRPr lang="en-US" sz="1800" smtClean="0"/>
          </a:p>
        </p:txBody>
      </p:sp>
      <p:sp>
        <p:nvSpPr>
          <p:cNvPr id="22532" name="Segnaposto numero diapositiva 3"/>
          <p:cNvSpPr>
            <a:spLocks noGrp="1"/>
          </p:cNvSpPr>
          <p:nvPr>
            <p:ph type="sldNum" sz="quarter" idx="5"/>
          </p:nvPr>
        </p:nvSpPr>
        <p:spPr>
          <a:noFill/>
        </p:spPr>
        <p:txBody>
          <a:bodyPr/>
          <a:lstStyle/>
          <a:p>
            <a:fld id="{82736C11-505A-410A-8EA9-E6B6BCCA4627}" type="slidenum">
              <a:rPr lang="it-IT" smtClean="0"/>
              <a:pPr/>
              <a:t>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ln/>
        </p:spPr>
      </p:sp>
      <p:sp>
        <p:nvSpPr>
          <p:cNvPr id="23555" name="Segnaposto note 2"/>
          <p:cNvSpPr>
            <a:spLocks noGrp="1"/>
          </p:cNvSpPr>
          <p:nvPr>
            <p:ph type="body" idx="1"/>
          </p:nvPr>
        </p:nvSpPr>
        <p:spPr>
          <a:noFill/>
          <a:ln/>
        </p:spPr>
        <p:txBody>
          <a:bodyPr/>
          <a:lstStyle/>
          <a:p>
            <a:pPr>
              <a:spcBef>
                <a:spcPct val="0"/>
              </a:spcBef>
            </a:pPr>
            <a:endParaRPr lang="en-US" sz="1800" smtClean="0"/>
          </a:p>
        </p:txBody>
      </p:sp>
      <p:sp>
        <p:nvSpPr>
          <p:cNvPr id="23556" name="Segnaposto numero diapositiva 3"/>
          <p:cNvSpPr>
            <a:spLocks noGrp="1"/>
          </p:cNvSpPr>
          <p:nvPr>
            <p:ph type="sldNum" sz="quarter" idx="5"/>
          </p:nvPr>
        </p:nvSpPr>
        <p:spPr>
          <a:noFill/>
        </p:spPr>
        <p:txBody>
          <a:bodyPr/>
          <a:lstStyle/>
          <a:p>
            <a:fld id="{618A6A90-6888-46B1-8BFD-0961A9D8C519}" type="slidenum">
              <a:rPr lang="it-IT" smtClean="0"/>
              <a:pPr/>
              <a:t>2</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a:ln/>
        </p:spPr>
      </p:sp>
      <p:sp>
        <p:nvSpPr>
          <p:cNvPr id="24579" name="Segnaposto note 2"/>
          <p:cNvSpPr>
            <a:spLocks noGrp="1"/>
          </p:cNvSpPr>
          <p:nvPr>
            <p:ph type="body" idx="1"/>
          </p:nvPr>
        </p:nvSpPr>
        <p:spPr>
          <a:noFill/>
          <a:ln/>
        </p:spPr>
        <p:txBody>
          <a:bodyPr/>
          <a:lstStyle/>
          <a:p>
            <a:pPr>
              <a:spcBef>
                <a:spcPct val="0"/>
              </a:spcBef>
            </a:pPr>
            <a:endParaRPr lang="en-US" sz="1800" smtClean="0"/>
          </a:p>
        </p:txBody>
      </p:sp>
      <p:sp>
        <p:nvSpPr>
          <p:cNvPr id="24580" name="Segnaposto numero diapositiva 3"/>
          <p:cNvSpPr>
            <a:spLocks noGrp="1"/>
          </p:cNvSpPr>
          <p:nvPr>
            <p:ph type="sldNum" sz="quarter" idx="5"/>
          </p:nvPr>
        </p:nvSpPr>
        <p:spPr>
          <a:noFill/>
        </p:spPr>
        <p:txBody>
          <a:bodyPr/>
          <a:lstStyle/>
          <a:p>
            <a:fld id="{13B3F599-41DD-4997-A51E-2E301329452F}" type="slidenum">
              <a:rPr lang="it-IT" smtClean="0"/>
              <a:pPr/>
              <a:t>3</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a:ln/>
        </p:spPr>
      </p:sp>
      <p:sp>
        <p:nvSpPr>
          <p:cNvPr id="25603" name="Segnaposto note 2"/>
          <p:cNvSpPr>
            <a:spLocks noGrp="1"/>
          </p:cNvSpPr>
          <p:nvPr>
            <p:ph type="body" idx="1"/>
          </p:nvPr>
        </p:nvSpPr>
        <p:spPr>
          <a:noFill/>
          <a:ln/>
        </p:spPr>
        <p:txBody>
          <a:bodyPr/>
          <a:lstStyle/>
          <a:p>
            <a:pPr>
              <a:spcBef>
                <a:spcPct val="0"/>
              </a:spcBef>
            </a:pPr>
            <a:endParaRPr lang="en-US" sz="1800" smtClean="0"/>
          </a:p>
        </p:txBody>
      </p:sp>
      <p:sp>
        <p:nvSpPr>
          <p:cNvPr id="25604" name="Segnaposto numero diapositiva 3"/>
          <p:cNvSpPr>
            <a:spLocks noGrp="1"/>
          </p:cNvSpPr>
          <p:nvPr>
            <p:ph type="sldNum" sz="quarter" idx="5"/>
          </p:nvPr>
        </p:nvSpPr>
        <p:spPr>
          <a:noFill/>
        </p:spPr>
        <p:txBody>
          <a:bodyPr/>
          <a:lstStyle/>
          <a:p>
            <a:fld id="{B5723342-7CDF-4F9E-B831-631A4AA8254E}" type="slidenum">
              <a:rPr lang="it-IT" smtClean="0"/>
              <a:pPr/>
              <a:t>4</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ttangolo 6"/>
          <p:cNvSpPr/>
          <p:nvPr userDrawn="1"/>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5" name="Rettangolo 7"/>
          <p:cNvSpPr/>
          <p:nvPr userDrawn="1"/>
        </p:nvSpPr>
        <p:spPr>
          <a:xfrm>
            <a:off x="0" y="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6" name="Rectangle 5"/>
          <p:cNvSpPr>
            <a:spLocks noGrp="1" noChangeArrowheads="1"/>
          </p:cNvSpPr>
          <p:nvPr>
            <p:ph type="dt" sz="half" idx="10"/>
          </p:nvPr>
        </p:nvSpPr>
        <p:spPr/>
        <p:txBody>
          <a:bodyPr/>
          <a:lstStyle>
            <a:lvl1pPr>
              <a:defRPr/>
            </a:lvl1pPr>
          </a:lstStyle>
          <a:p>
            <a:pPr>
              <a:defRPr/>
            </a:pPr>
            <a:r>
              <a:rPr lang="it-IT"/>
              <a:t>Brussels, 23 May 2011</a:t>
            </a:r>
          </a:p>
        </p:txBody>
      </p:sp>
      <p:sp>
        <p:nvSpPr>
          <p:cNvPr id="7" name="Rectangle 6"/>
          <p:cNvSpPr>
            <a:spLocks noGrp="1" noChangeArrowheads="1"/>
          </p:cNvSpPr>
          <p:nvPr>
            <p:ph type="ftr" sz="quarter" idx="11"/>
          </p:nvPr>
        </p:nvSpPr>
        <p:spPr/>
        <p:txBody>
          <a:bodyPr/>
          <a:lstStyle>
            <a:lvl1pPr>
              <a:defRPr/>
            </a:lvl1pPr>
          </a:lstStyle>
          <a:p>
            <a:pPr>
              <a:defRPr/>
            </a:pPr>
            <a:r>
              <a:rPr lang="en-US"/>
              <a:t>XXXXXXXXXXXXXXXx</a:t>
            </a:r>
          </a:p>
        </p:txBody>
      </p:sp>
      <p:sp>
        <p:nvSpPr>
          <p:cNvPr id="8" name="Rectangle 7"/>
          <p:cNvSpPr>
            <a:spLocks noGrp="1" noChangeArrowheads="1"/>
          </p:cNvSpPr>
          <p:nvPr>
            <p:ph type="sldNum" sz="quarter" idx="12"/>
          </p:nvPr>
        </p:nvSpPr>
        <p:spPr/>
        <p:txBody>
          <a:bodyPr/>
          <a:lstStyle>
            <a:lvl1pPr>
              <a:defRPr/>
            </a:lvl1pPr>
          </a:lstStyle>
          <a:p>
            <a:pPr>
              <a:defRPr/>
            </a:pPr>
            <a:fld id="{A6E48678-AEA4-4E8B-890A-DFE1C6B84DA2}"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ttangolo 6"/>
          <p:cNvSpPr/>
          <p:nvPr userDrawn="1"/>
        </p:nvSpPr>
        <p:spPr>
          <a:xfrm>
            <a:off x="0"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5" name="Rettangolo 7"/>
          <p:cNvSpPr/>
          <p:nvPr userDrawn="1"/>
        </p:nvSpPr>
        <p:spPr>
          <a:xfrm>
            <a:off x="0" y="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pic>
        <p:nvPicPr>
          <p:cNvPr id="6" name="Immagine 9" descr="IDEA.png"/>
          <p:cNvPicPr>
            <a:picLocks noChangeAspect="1"/>
          </p:cNvPicPr>
          <p:nvPr userDrawn="1"/>
        </p:nvPicPr>
        <p:blipFill>
          <a:blip r:embed="rId2" cstate="print"/>
          <a:srcRect/>
          <a:stretch>
            <a:fillRect/>
          </a:stretch>
        </p:blipFill>
        <p:spPr bwMode="auto">
          <a:xfrm>
            <a:off x="8401050" y="6400800"/>
            <a:ext cx="742950" cy="457200"/>
          </a:xfrm>
          <a:prstGeom prst="rect">
            <a:avLst/>
          </a:prstGeom>
          <a:solidFill>
            <a:schemeClr val="bg1"/>
          </a:solidFill>
          <a:ln w="9525">
            <a:noFill/>
            <a:miter lim="800000"/>
            <a:headEnd/>
            <a:tailEnd/>
          </a:ln>
        </p:spPr>
      </p:pic>
      <p:pic>
        <p:nvPicPr>
          <p:cNvPr id="7" name="Immagine 10" descr="Logo_vector_2010_sfondo_trasp.png"/>
          <p:cNvPicPr>
            <a:picLocks noChangeAspect="1"/>
          </p:cNvPicPr>
          <p:nvPr userDrawn="1"/>
        </p:nvPicPr>
        <p:blipFill>
          <a:blip r:embed="rId3" cstate="print"/>
          <a:srcRect/>
          <a:stretch>
            <a:fillRect/>
          </a:stretch>
        </p:blipFill>
        <p:spPr bwMode="auto">
          <a:xfrm>
            <a:off x="0" y="6400800"/>
            <a:ext cx="696913" cy="457200"/>
          </a:xfrm>
          <a:prstGeom prst="rect">
            <a:avLst/>
          </a:prstGeom>
          <a:solidFill>
            <a:schemeClr val="bg1"/>
          </a:solidFill>
          <a:ln w="9525">
            <a:noFill/>
            <a:miter lim="800000"/>
            <a:headEnd/>
            <a:tailEnd/>
          </a:ln>
        </p:spPr>
      </p:pic>
      <p:sp>
        <p:nvSpPr>
          <p:cNvPr id="2" name="Titolo 1"/>
          <p:cNvSpPr>
            <a:spLocks noGrp="1"/>
          </p:cNvSpPr>
          <p:nvPr>
            <p:ph type="title"/>
          </p:nvPr>
        </p:nvSpPr>
        <p:spPr>
          <a:xfrm>
            <a:off x="457200" y="457200"/>
            <a:ext cx="8382000" cy="533400"/>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143000"/>
            <a:ext cx="8382000" cy="3962400"/>
          </a:xfrm>
        </p:spPr>
        <p:txBody>
          <a:bodyPr/>
          <a:lstStyle>
            <a:lvl1pPr>
              <a:buClr>
                <a:srgbClr val="FF6600"/>
              </a:buClr>
              <a:defRPr>
                <a:solidFill>
                  <a:schemeClr val="tx1"/>
                </a:solidFill>
              </a:defRPr>
            </a:lvl1pPr>
            <a:lvl2pPr>
              <a:buClr>
                <a:srgbClr val="FF6600"/>
              </a:buClr>
              <a:defRPr>
                <a:solidFill>
                  <a:schemeClr val="tx1"/>
                </a:solidFill>
              </a:defRPr>
            </a:lvl2pPr>
            <a:lvl3pPr>
              <a:buClr>
                <a:srgbClr val="FF6600"/>
              </a:buClr>
              <a:defRPr>
                <a:solidFill>
                  <a:schemeClr val="tx1"/>
                </a:solidFill>
              </a:defRPr>
            </a:lvl3pPr>
            <a:lvl4pPr>
              <a:buClr>
                <a:srgbClr val="FF6600"/>
              </a:buClr>
              <a:defRPr>
                <a:solidFill>
                  <a:schemeClr val="tx1"/>
                </a:solidFill>
              </a:defRPr>
            </a:lvl4pPr>
            <a:lvl5pPr>
              <a:buClr>
                <a:srgbClr val="FF6600"/>
              </a:buClr>
              <a:defRPr>
                <a:solidFill>
                  <a:schemeClr val="tx1"/>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8" name="Rectangle 8"/>
          <p:cNvSpPr>
            <a:spLocks noGrp="1" noChangeArrowheads="1"/>
          </p:cNvSpPr>
          <p:nvPr>
            <p:ph type="dt" sz="half" idx="10"/>
          </p:nvPr>
        </p:nvSpPr>
        <p:spPr/>
        <p:txBody>
          <a:bodyPr/>
          <a:lstStyle>
            <a:lvl1pPr>
              <a:defRPr/>
            </a:lvl1pPr>
          </a:lstStyle>
          <a:p>
            <a:pPr>
              <a:defRPr/>
            </a:pPr>
            <a:r>
              <a:rPr lang="it-IT"/>
              <a:t>Brussels, 23 May 2011</a:t>
            </a:r>
          </a:p>
        </p:txBody>
      </p:sp>
      <p:sp>
        <p:nvSpPr>
          <p:cNvPr id="9" name="Rectangle 9"/>
          <p:cNvSpPr>
            <a:spLocks noGrp="1" noChangeArrowheads="1"/>
          </p:cNvSpPr>
          <p:nvPr>
            <p:ph type="ftr" sz="quarter" idx="11"/>
          </p:nvPr>
        </p:nvSpPr>
        <p:spPr/>
        <p:txBody>
          <a:bodyPr/>
          <a:lstStyle>
            <a:lvl1pPr>
              <a:defRPr/>
            </a:lvl1pPr>
          </a:lstStyle>
          <a:p>
            <a:pPr>
              <a:defRPr/>
            </a:pPr>
            <a:r>
              <a:rPr lang="en-US"/>
              <a:t>XXXXXXXXXXXXXXXx</a:t>
            </a:r>
          </a:p>
        </p:txBody>
      </p:sp>
      <p:sp>
        <p:nvSpPr>
          <p:cNvPr id="10" name="Rectangle 10"/>
          <p:cNvSpPr>
            <a:spLocks noGrp="1" noChangeArrowheads="1"/>
          </p:cNvSpPr>
          <p:nvPr>
            <p:ph type="sldNum" sz="quarter" idx="12"/>
          </p:nvPr>
        </p:nvSpPr>
        <p:spPr/>
        <p:txBody>
          <a:bodyPr/>
          <a:lstStyle>
            <a:lvl1pPr>
              <a:defRPr/>
            </a:lvl1pPr>
          </a:lstStyle>
          <a:p>
            <a:pPr>
              <a:defRPr/>
            </a:pPr>
            <a:fld id="{EA625C11-1943-4E61-BAB1-AA744F857D27}"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382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143000"/>
            <a:ext cx="8382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2" name="Rectangle 8"/>
          <p:cNvSpPr>
            <a:spLocks noGrp="1" noChangeArrowheads="1"/>
          </p:cNvSpPr>
          <p:nvPr>
            <p:ph type="dt" sz="half" idx="2"/>
          </p:nvPr>
        </p:nvSpPr>
        <p:spPr bwMode="auto">
          <a:xfrm>
            <a:off x="990600" y="6477000"/>
            <a:ext cx="21336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a:defRPr/>
            </a:pPr>
            <a:r>
              <a:rPr lang="it-IT"/>
              <a:t>Brussels, 23 May 2011</a:t>
            </a:r>
          </a:p>
        </p:txBody>
      </p:sp>
      <p:sp>
        <p:nvSpPr>
          <p:cNvPr id="13" name="Rectangle 9"/>
          <p:cNvSpPr>
            <a:spLocks noGrp="1" noChangeArrowheads="1"/>
          </p:cNvSpPr>
          <p:nvPr>
            <p:ph type="ftr" sz="quarter" idx="3"/>
          </p:nvPr>
        </p:nvSpPr>
        <p:spPr bwMode="auto">
          <a:xfrm>
            <a:off x="3200400" y="6477000"/>
            <a:ext cx="45720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bg1"/>
                </a:solidFill>
                <a:latin typeface="+mn-lt"/>
              </a:defRPr>
            </a:lvl1pPr>
          </a:lstStyle>
          <a:p>
            <a:pPr>
              <a:defRPr/>
            </a:pPr>
            <a:r>
              <a:rPr lang="en-US"/>
              <a:t>XXXXXXXXXXXXXXXx</a:t>
            </a:r>
          </a:p>
        </p:txBody>
      </p:sp>
      <p:sp>
        <p:nvSpPr>
          <p:cNvPr id="14" name="Rectangle 10"/>
          <p:cNvSpPr>
            <a:spLocks noGrp="1" noChangeArrowheads="1"/>
          </p:cNvSpPr>
          <p:nvPr>
            <p:ph type="sldNum" sz="quarter" idx="4"/>
          </p:nvPr>
        </p:nvSpPr>
        <p:spPr bwMode="auto">
          <a:xfrm>
            <a:off x="7848600" y="6477000"/>
            <a:ext cx="5334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pPr>
              <a:defRPr/>
            </a:pPr>
            <a:fld id="{3DF622C6-E704-46A3-B8B1-1D7A07DFD364}"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Lst>
  <p:hf hdr="0"/>
  <p:txStyles>
    <p:titleStyle>
      <a:lvl1pPr algn="ctr" rtl="0" eaLnBrk="0" fontAlgn="base" hangingPunct="0">
        <a:spcBef>
          <a:spcPct val="0"/>
        </a:spcBef>
        <a:spcAft>
          <a:spcPct val="0"/>
        </a:spcAft>
        <a:defRPr sz="2800">
          <a:solidFill>
            <a:srgbClr val="000066"/>
          </a:solidFill>
          <a:latin typeface="Arial" charset="0"/>
          <a:ea typeface="+mj-ea"/>
          <a:cs typeface="+mj-cs"/>
        </a:defRPr>
      </a:lvl1pPr>
      <a:lvl2pPr algn="ctr" rtl="0" eaLnBrk="0" fontAlgn="base" hangingPunct="0">
        <a:spcBef>
          <a:spcPct val="0"/>
        </a:spcBef>
        <a:spcAft>
          <a:spcPct val="0"/>
        </a:spcAft>
        <a:defRPr sz="2800">
          <a:solidFill>
            <a:srgbClr val="000066"/>
          </a:solidFill>
          <a:latin typeface="Arial" charset="0"/>
          <a:cs typeface="Arial" charset="0"/>
        </a:defRPr>
      </a:lvl2pPr>
      <a:lvl3pPr algn="ctr" rtl="0" eaLnBrk="0" fontAlgn="base" hangingPunct="0">
        <a:spcBef>
          <a:spcPct val="0"/>
        </a:spcBef>
        <a:spcAft>
          <a:spcPct val="0"/>
        </a:spcAft>
        <a:defRPr sz="2800">
          <a:solidFill>
            <a:srgbClr val="000066"/>
          </a:solidFill>
          <a:latin typeface="Arial" charset="0"/>
          <a:cs typeface="Arial" charset="0"/>
        </a:defRPr>
      </a:lvl3pPr>
      <a:lvl4pPr algn="ctr" rtl="0" eaLnBrk="0" fontAlgn="base" hangingPunct="0">
        <a:spcBef>
          <a:spcPct val="0"/>
        </a:spcBef>
        <a:spcAft>
          <a:spcPct val="0"/>
        </a:spcAft>
        <a:defRPr sz="2800">
          <a:solidFill>
            <a:srgbClr val="000066"/>
          </a:solidFill>
          <a:latin typeface="Arial" charset="0"/>
          <a:cs typeface="Arial" charset="0"/>
        </a:defRPr>
      </a:lvl4pPr>
      <a:lvl5pPr algn="ctr" rtl="0" eaLnBrk="0" fontAlgn="base" hangingPunct="0">
        <a:spcBef>
          <a:spcPct val="0"/>
        </a:spcBef>
        <a:spcAft>
          <a:spcPct val="0"/>
        </a:spcAft>
        <a:defRPr sz="2800">
          <a:solidFill>
            <a:srgbClr val="000066"/>
          </a:solidFill>
          <a:latin typeface="Arial" charset="0"/>
          <a:cs typeface="Arial" charset="0"/>
        </a:defRPr>
      </a:lvl5pPr>
      <a:lvl6pPr marL="457200" algn="ctr" rtl="0" fontAlgn="base">
        <a:spcBef>
          <a:spcPct val="0"/>
        </a:spcBef>
        <a:spcAft>
          <a:spcPct val="0"/>
        </a:spcAft>
        <a:defRPr sz="2800">
          <a:solidFill>
            <a:srgbClr val="000066"/>
          </a:solidFill>
          <a:latin typeface="Verdana" pitchFamily="34" charset="0"/>
          <a:cs typeface="Arial" charset="0"/>
        </a:defRPr>
      </a:lvl6pPr>
      <a:lvl7pPr marL="914400" algn="ctr" rtl="0" fontAlgn="base">
        <a:spcBef>
          <a:spcPct val="0"/>
        </a:spcBef>
        <a:spcAft>
          <a:spcPct val="0"/>
        </a:spcAft>
        <a:defRPr sz="2800">
          <a:solidFill>
            <a:srgbClr val="000066"/>
          </a:solidFill>
          <a:latin typeface="Verdana" pitchFamily="34" charset="0"/>
          <a:cs typeface="Arial" charset="0"/>
        </a:defRPr>
      </a:lvl7pPr>
      <a:lvl8pPr marL="1371600" algn="ctr" rtl="0" fontAlgn="base">
        <a:spcBef>
          <a:spcPct val="0"/>
        </a:spcBef>
        <a:spcAft>
          <a:spcPct val="0"/>
        </a:spcAft>
        <a:defRPr sz="2800">
          <a:solidFill>
            <a:srgbClr val="000066"/>
          </a:solidFill>
          <a:latin typeface="Verdana" pitchFamily="34" charset="0"/>
          <a:cs typeface="Arial" charset="0"/>
        </a:defRPr>
      </a:lvl8pPr>
      <a:lvl9pPr marL="1828800" algn="ctr" rtl="0" fontAlgn="base">
        <a:spcBef>
          <a:spcPct val="0"/>
        </a:spcBef>
        <a:spcAft>
          <a:spcPct val="0"/>
        </a:spcAft>
        <a:defRPr sz="2800">
          <a:solidFill>
            <a:srgbClr val="000066"/>
          </a:solidFill>
          <a:latin typeface="Verdana" pitchFamily="34"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Arial" charset="0"/>
          <a:cs typeface="+mn-cs"/>
        </a:defRPr>
      </a:lvl4pPr>
      <a:lvl5pPr marL="2057400" indent="-228600" algn="l" rtl="0" eaLnBrk="0" fontAlgn="base" hangingPunct="0">
        <a:spcBef>
          <a:spcPct val="20000"/>
        </a:spcBef>
        <a:spcAft>
          <a:spcPct val="0"/>
        </a:spcAft>
        <a:buChar char="»"/>
        <a:defRPr sz="1400">
          <a:solidFill>
            <a:schemeClr val="tx1"/>
          </a:solidFill>
          <a:latin typeface="Arial" charset="0"/>
          <a:cs typeface="+mn-cs"/>
        </a:defRPr>
      </a:lvl5pPr>
      <a:lvl6pPr marL="2514600" indent="-228600" algn="l" rtl="0" fontAlgn="base">
        <a:spcBef>
          <a:spcPct val="20000"/>
        </a:spcBef>
        <a:spcAft>
          <a:spcPct val="0"/>
        </a:spcAft>
        <a:buChar char="»"/>
        <a:defRPr sz="1600">
          <a:solidFill>
            <a:srgbClr val="000066"/>
          </a:solidFill>
          <a:latin typeface="+mn-lt"/>
          <a:cs typeface="+mn-cs"/>
        </a:defRPr>
      </a:lvl6pPr>
      <a:lvl7pPr marL="2971800" indent="-228600" algn="l" rtl="0" fontAlgn="base">
        <a:spcBef>
          <a:spcPct val="20000"/>
        </a:spcBef>
        <a:spcAft>
          <a:spcPct val="0"/>
        </a:spcAft>
        <a:buChar char="»"/>
        <a:defRPr sz="1600">
          <a:solidFill>
            <a:srgbClr val="000066"/>
          </a:solidFill>
          <a:latin typeface="+mn-lt"/>
          <a:cs typeface="+mn-cs"/>
        </a:defRPr>
      </a:lvl7pPr>
      <a:lvl8pPr marL="3429000" indent="-228600" algn="l" rtl="0" fontAlgn="base">
        <a:spcBef>
          <a:spcPct val="20000"/>
        </a:spcBef>
        <a:spcAft>
          <a:spcPct val="0"/>
        </a:spcAft>
        <a:buChar char="»"/>
        <a:defRPr sz="1600">
          <a:solidFill>
            <a:srgbClr val="000066"/>
          </a:solidFill>
          <a:latin typeface="+mn-lt"/>
          <a:cs typeface="+mn-cs"/>
        </a:defRPr>
      </a:lvl8pPr>
      <a:lvl9pPr marL="3886200" indent="-228600" algn="l" rtl="0" fontAlgn="base">
        <a:spcBef>
          <a:spcPct val="20000"/>
        </a:spcBef>
        <a:spcAft>
          <a:spcPct val="0"/>
        </a:spcAft>
        <a:buChar char="»"/>
        <a:defRPr sz="1600">
          <a:solidFill>
            <a:srgbClr val="000066"/>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7" descr="Senza nome.png"/>
          <p:cNvPicPr>
            <a:picLocks noChangeAspect="1"/>
          </p:cNvPicPr>
          <p:nvPr/>
        </p:nvPicPr>
        <p:blipFill>
          <a:blip r:embed="rId3" cstate="print">
            <a:lum bright="6000"/>
          </a:blip>
          <a:srcRect t="15031"/>
          <a:stretch>
            <a:fillRect/>
          </a:stretch>
        </p:blipFill>
        <p:spPr bwMode="auto">
          <a:xfrm>
            <a:off x="0" y="1676400"/>
            <a:ext cx="9144000" cy="4114800"/>
          </a:xfrm>
          <a:prstGeom prst="rect">
            <a:avLst/>
          </a:prstGeom>
          <a:noFill/>
          <a:ln w="9525">
            <a:noFill/>
            <a:miter lim="800000"/>
            <a:headEnd/>
            <a:tailEnd/>
          </a:ln>
        </p:spPr>
      </p:pic>
      <p:sp>
        <p:nvSpPr>
          <p:cNvPr id="2" name="Rectangle 5"/>
          <p:cNvSpPr>
            <a:spLocks noGrp="1" noChangeArrowheads="1"/>
          </p:cNvSpPr>
          <p:nvPr>
            <p:ph type="ctrTitle"/>
          </p:nvPr>
        </p:nvSpPr>
        <p:spPr>
          <a:xfrm>
            <a:off x="533400" y="1981200"/>
            <a:ext cx="8077200" cy="1089025"/>
          </a:xfrm>
        </p:spPr>
        <p:txBody>
          <a:bodyPr/>
          <a:lstStyle/>
          <a:p>
            <a:pPr eaLnBrk="1" hangingPunct="1">
              <a:defRPr/>
            </a:pPr>
            <a:r>
              <a:rPr lang="it-IT" sz="3200" b="1" cap="small" dirty="0" err="1" smtClean="0">
                <a:latin typeface="+mj-lt"/>
              </a:rPr>
              <a:t>Prioritization</a:t>
            </a:r>
            <a:r>
              <a:rPr lang="it-IT" sz="3200" b="1" cap="small" dirty="0" smtClean="0">
                <a:latin typeface="+mj-lt"/>
              </a:rPr>
              <a:t> </a:t>
            </a:r>
            <a:r>
              <a:rPr lang="it-IT" sz="3200" b="1" cap="small" dirty="0" err="1" smtClean="0">
                <a:latin typeface="+mj-lt"/>
              </a:rPr>
              <a:t>Process</a:t>
            </a:r>
            <a:r>
              <a:rPr lang="it-IT" sz="3200" b="1" cap="small" dirty="0" smtClean="0">
                <a:latin typeface="+mj-lt"/>
              </a:rPr>
              <a:t> </a:t>
            </a:r>
            <a:r>
              <a:rPr lang="it-IT" sz="3200" b="1" cap="small" dirty="0" err="1" smtClean="0">
                <a:latin typeface="+mj-lt"/>
              </a:rPr>
              <a:t>II</a:t>
            </a:r>
            <a:endParaRPr lang="it-IT" sz="3200" b="1" cap="small" dirty="0" smtClean="0">
              <a:latin typeface="+mj-lt"/>
            </a:endParaRPr>
          </a:p>
        </p:txBody>
      </p:sp>
      <p:sp>
        <p:nvSpPr>
          <p:cNvPr id="4100" name="Rectangle 10"/>
          <p:cNvSpPr>
            <a:spLocks noGrp="1" noChangeArrowheads="1"/>
          </p:cNvSpPr>
          <p:nvPr>
            <p:ph type="subTitle" idx="1"/>
          </p:nvPr>
        </p:nvSpPr>
        <p:spPr>
          <a:xfrm>
            <a:off x="533400" y="5867400"/>
            <a:ext cx="8153400" cy="762000"/>
          </a:xfrm>
        </p:spPr>
        <p:txBody>
          <a:bodyPr/>
          <a:lstStyle/>
          <a:p>
            <a:pPr eaLnBrk="1" hangingPunct="1"/>
            <a:endParaRPr lang="en-US" sz="1200" smtClean="0">
              <a:latin typeface="Verdana" pitchFamily="34" charset="0"/>
              <a:cs typeface="Arial" charset="0"/>
            </a:endParaRPr>
          </a:p>
          <a:p>
            <a:pPr eaLnBrk="1" hangingPunct="1"/>
            <a:r>
              <a:rPr lang="en-US" sz="1200" smtClean="0">
                <a:latin typeface="Verdana" pitchFamily="34" charset="0"/>
                <a:cs typeface="Arial" charset="0"/>
              </a:rPr>
              <a:t>Milan, 8-9 June 2011</a:t>
            </a:r>
          </a:p>
        </p:txBody>
      </p:sp>
      <p:pic>
        <p:nvPicPr>
          <p:cNvPr id="4101" name="Immagine 3" descr="IDEA.png"/>
          <p:cNvPicPr>
            <a:picLocks noChangeAspect="1"/>
          </p:cNvPicPr>
          <p:nvPr/>
        </p:nvPicPr>
        <p:blipFill>
          <a:blip r:embed="rId4" cstate="print"/>
          <a:srcRect/>
          <a:stretch>
            <a:fillRect/>
          </a:stretch>
        </p:blipFill>
        <p:spPr bwMode="auto">
          <a:xfrm>
            <a:off x="7696200" y="547688"/>
            <a:ext cx="1339850" cy="823912"/>
          </a:xfrm>
          <a:prstGeom prst="rect">
            <a:avLst/>
          </a:prstGeom>
          <a:noFill/>
          <a:ln w="9525">
            <a:noFill/>
            <a:miter lim="800000"/>
            <a:headEnd/>
            <a:tailEnd/>
          </a:ln>
        </p:spPr>
      </p:pic>
      <p:pic>
        <p:nvPicPr>
          <p:cNvPr id="4102" name="Immagine 4" descr="Logo_vector_2010_sfondo_trasp.png"/>
          <p:cNvPicPr>
            <a:picLocks noChangeAspect="1"/>
          </p:cNvPicPr>
          <p:nvPr/>
        </p:nvPicPr>
        <p:blipFill>
          <a:blip r:embed="rId5" cstate="print"/>
          <a:srcRect/>
          <a:stretch>
            <a:fillRect/>
          </a:stretch>
        </p:blipFill>
        <p:spPr bwMode="auto">
          <a:xfrm>
            <a:off x="76200" y="533400"/>
            <a:ext cx="1306513" cy="857250"/>
          </a:xfrm>
          <a:prstGeom prst="rect">
            <a:avLst/>
          </a:prstGeom>
          <a:noFill/>
          <a:ln w="9525">
            <a:noFill/>
            <a:miter lim="800000"/>
            <a:headEnd/>
            <a:tailEnd/>
          </a:ln>
        </p:spPr>
      </p:pic>
      <p:sp>
        <p:nvSpPr>
          <p:cNvPr id="6" name="Rectangle 5"/>
          <p:cNvSpPr txBox="1">
            <a:spLocks noChangeArrowheads="1"/>
          </p:cNvSpPr>
          <p:nvPr/>
        </p:nvSpPr>
        <p:spPr bwMode="auto">
          <a:xfrm>
            <a:off x="533400" y="3451225"/>
            <a:ext cx="8077200" cy="2111375"/>
          </a:xfrm>
          <a:prstGeom prst="rect">
            <a:avLst/>
          </a:prstGeom>
          <a:noFill/>
          <a:ln w="9525">
            <a:noFill/>
            <a:miter lim="800000"/>
            <a:headEnd/>
            <a:tailEnd/>
          </a:ln>
        </p:spPr>
        <p:txBody>
          <a:bodyPr anchor="ctr"/>
          <a:lstStyle/>
          <a:p>
            <a:pPr algn="ctr">
              <a:defRPr/>
            </a:pPr>
            <a:r>
              <a:rPr lang="en-US" sz="1600" b="1" kern="0" dirty="0">
                <a:solidFill>
                  <a:srgbClr val="FF6600"/>
                </a:solidFill>
                <a:latin typeface="+mj-lt"/>
                <a:ea typeface="+mj-ea"/>
                <a:cs typeface="+mj-cs"/>
              </a:rPr>
              <a:t>IDEA Project</a:t>
            </a:r>
          </a:p>
          <a:p>
            <a:pPr algn="ctr">
              <a:defRPr/>
            </a:pPr>
            <a:r>
              <a:rPr lang="en-US" sz="1600" b="1" i="1" kern="0" dirty="0">
                <a:solidFill>
                  <a:srgbClr val="FF6600"/>
                </a:solidFill>
                <a:latin typeface="+mj-lt"/>
                <a:ea typeface="+mj-ea"/>
                <a:cs typeface="+mj-cs"/>
              </a:rPr>
              <a:t>Transport dialogue and interoperability between the EU and its </a:t>
            </a:r>
            <a:r>
              <a:rPr lang="en-US" sz="1600" b="1" i="1" kern="0" dirty="0" err="1">
                <a:solidFill>
                  <a:srgbClr val="FF6600"/>
                </a:solidFill>
                <a:latin typeface="+mj-lt"/>
                <a:ea typeface="+mj-ea"/>
                <a:cs typeface="+mj-cs"/>
              </a:rPr>
              <a:t>neighbouring</a:t>
            </a:r>
            <a:r>
              <a:rPr lang="en-US" sz="1600" b="1" i="1" kern="0" dirty="0">
                <a:solidFill>
                  <a:srgbClr val="FF6600"/>
                </a:solidFill>
                <a:latin typeface="+mj-lt"/>
                <a:ea typeface="+mj-ea"/>
                <a:cs typeface="+mj-cs"/>
              </a:rPr>
              <a:t> countries and Central Asian countries</a:t>
            </a:r>
          </a:p>
          <a:p>
            <a:pPr algn="ctr">
              <a:defRPr/>
            </a:pPr>
            <a:endParaRPr lang="en-US" sz="1600" b="1" kern="0" dirty="0">
              <a:solidFill>
                <a:srgbClr val="FF6600"/>
              </a:solidFill>
              <a:latin typeface="+mj-lt"/>
              <a:ea typeface="+mj-ea"/>
              <a:cs typeface="+mj-cs"/>
            </a:endParaRPr>
          </a:p>
          <a:p>
            <a:pPr algn="ctr">
              <a:defRPr/>
            </a:pPr>
            <a:r>
              <a:rPr lang="en-US" sz="1600" b="1" kern="0" dirty="0">
                <a:solidFill>
                  <a:srgbClr val="002060"/>
                </a:solidFill>
                <a:latin typeface="+mj-lt"/>
                <a:ea typeface="+mj-ea"/>
                <a:cs typeface="+mj-cs"/>
              </a:rPr>
              <a:t>Project funded by European Union DG </a:t>
            </a:r>
            <a:r>
              <a:rPr lang="en-US" sz="1600" b="1" kern="0" dirty="0" err="1">
                <a:solidFill>
                  <a:srgbClr val="002060"/>
                </a:solidFill>
                <a:latin typeface="+mj-lt"/>
                <a:ea typeface="+mj-ea"/>
                <a:cs typeface="+mj-cs"/>
              </a:rPr>
              <a:t>DEVCO</a:t>
            </a:r>
            <a:endParaRPr lang="en-US" sz="1600" b="1" kern="0" dirty="0">
              <a:solidFill>
                <a:srgbClr val="002060"/>
              </a:solidFill>
              <a:latin typeface="+mj-lt"/>
              <a:ea typeface="+mj-ea"/>
              <a:cs typeface="+mj-cs"/>
            </a:endParaRPr>
          </a:p>
          <a:p>
            <a:pPr algn="ctr">
              <a:defRPr/>
            </a:pPr>
            <a:endParaRPr lang="en-US" sz="2400" kern="0" dirty="0">
              <a:solidFill>
                <a:srgbClr val="002060"/>
              </a:solidFill>
              <a:latin typeface="+mj-lt"/>
              <a:ea typeface="+mj-ea"/>
              <a:cs typeface="+mj-cs"/>
            </a:endParaRPr>
          </a:p>
          <a:p>
            <a:pPr algn="ctr">
              <a:defRPr/>
            </a:pPr>
            <a:r>
              <a:rPr lang="en-US" sz="2000" kern="0" dirty="0">
                <a:solidFill>
                  <a:srgbClr val="002060"/>
                </a:solidFill>
                <a:latin typeface="+mj-lt"/>
                <a:ea typeface="+mj-ea"/>
                <a:cs typeface="+mj-cs"/>
              </a:rPr>
              <a:t>Silvia Maffii</a:t>
            </a:r>
          </a:p>
          <a:p>
            <a:pPr algn="ctr">
              <a:defRPr/>
            </a:pPr>
            <a:r>
              <a:rPr lang="en-US" sz="2000" kern="0" dirty="0" err="1">
                <a:solidFill>
                  <a:srgbClr val="002060"/>
                </a:solidFill>
                <a:latin typeface="+mj-lt"/>
                <a:ea typeface="+mj-ea"/>
                <a:cs typeface="+mj-cs"/>
              </a:rPr>
              <a:t>TRT</a:t>
            </a:r>
            <a:r>
              <a:rPr lang="en-US" sz="2000" kern="0" dirty="0">
                <a:solidFill>
                  <a:srgbClr val="002060"/>
                </a:solidFill>
                <a:latin typeface="+mj-lt"/>
                <a:ea typeface="+mj-ea"/>
                <a:cs typeface="+mj-cs"/>
              </a:rPr>
              <a:t> </a:t>
            </a:r>
            <a:r>
              <a:rPr lang="en-US" sz="2000" kern="0" dirty="0" err="1">
                <a:solidFill>
                  <a:srgbClr val="002060"/>
                </a:solidFill>
                <a:latin typeface="+mj-lt"/>
                <a:ea typeface="+mj-ea"/>
                <a:cs typeface="+mj-cs"/>
              </a:rPr>
              <a:t>Trasporti</a:t>
            </a:r>
            <a:r>
              <a:rPr lang="en-US" sz="2000" kern="0" dirty="0">
                <a:solidFill>
                  <a:srgbClr val="002060"/>
                </a:solidFill>
                <a:latin typeface="+mj-lt"/>
                <a:ea typeface="+mj-ea"/>
                <a:cs typeface="+mj-cs"/>
              </a:rPr>
              <a:t> e </a:t>
            </a:r>
            <a:r>
              <a:rPr lang="en-US" sz="2000" kern="0" dirty="0" err="1">
                <a:solidFill>
                  <a:srgbClr val="002060"/>
                </a:solidFill>
                <a:latin typeface="+mj-lt"/>
                <a:ea typeface="+mj-ea"/>
                <a:cs typeface="+mj-cs"/>
              </a:rPr>
              <a:t>Territorio</a:t>
            </a:r>
            <a:endParaRPr lang="it-IT" sz="2000" kern="0" dirty="0">
              <a:solidFill>
                <a:srgbClr val="00206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9" descr="Senza nome.png"/>
          <p:cNvPicPr>
            <a:picLocks noChangeAspect="1"/>
          </p:cNvPicPr>
          <p:nvPr/>
        </p:nvPicPr>
        <p:blipFill>
          <a:blip r:embed="rId2"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13315" name="Titolo 1"/>
          <p:cNvSpPr>
            <a:spLocks noGrp="1"/>
          </p:cNvSpPr>
          <p:nvPr>
            <p:ph type="title"/>
          </p:nvPr>
        </p:nvSpPr>
        <p:spPr/>
        <p:txBody>
          <a:bodyPr/>
          <a:lstStyle/>
          <a:p>
            <a:r>
              <a:rPr lang="fr-FR" smtClean="0">
                <a:latin typeface="Verdana" pitchFamily="34" charset="0"/>
                <a:cs typeface="Arial" charset="0"/>
              </a:rPr>
              <a:t>Priority projects per transport mode</a:t>
            </a:r>
          </a:p>
        </p:txBody>
      </p:sp>
      <p:sp>
        <p:nvSpPr>
          <p:cNvPr id="13316" name="Segnaposto contenuto 2"/>
          <p:cNvSpPr>
            <a:spLocks noGrp="1"/>
          </p:cNvSpPr>
          <p:nvPr>
            <p:ph idx="1"/>
          </p:nvPr>
        </p:nvSpPr>
        <p:spPr>
          <a:xfrm>
            <a:off x="457200" y="10668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Road Transport Projects</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23FDC6F4-EF5A-4C28-AC2C-8CBA50101AB2}" type="slidenum">
              <a:rPr lang="it-IT" smtClean="0"/>
              <a:pPr>
                <a:defRPr/>
              </a:pPr>
              <a:t>10</a:t>
            </a:fld>
            <a:endParaRPr lang="it-IT"/>
          </a:p>
        </p:txBody>
      </p:sp>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pic>
        <p:nvPicPr>
          <p:cNvPr id="13319" name="Immagine 15" descr="TEST_01_BLU.png"/>
          <p:cNvPicPr>
            <a:picLocks noChangeAspect="1"/>
          </p:cNvPicPr>
          <p:nvPr/>
        </p:nvPicPr>
        <p:blipFill>
          <a:blip r:embed="rId3" cstate="print"/>
          <a:srcRect t="11958" r="80124"/>
          <a:stretch>
            <a:fillRect/>
          </a:stretch>
        </p:blipFill>
        <p:spPr bwMode="auto">
          <a:xfrm>
            <a:off x="7954963" y="457200"/>
            <a:ext cx="1189037" cy="838200"/>
          </a:xfrm>
          <a:prstGeom prst="rect">
            <a:avLst/>
          </a:prstGeom>
          <a:noFill/>
          <a:ln w="9525">
            <a:noFill/>
            <a:miter lim="800000"/>
            <a:headEnd/>
            <a:tailEnd/>
          </a:ln>
        </p:spPr>
      </p:pic>
      <p:graphicFrame>
        <p:nvGraphicFramePr>
          <p:cNvPr id="16" name="Tabella 15"/>
          <p:cNvGraphicFramePr>
            <a:graphicFrameLocks noGrp="1"/>
          </p:cNvGraphicFramePr>
          <p:nvPr/>
        </p:nvGraphicFramePr>
        <p:xfrm>
          <a:off x="457200" y="1524000"/>
          <a:ext cx="8305801" cy="4557900"/>
        </p:xfrm>
        <a:graphic>
          <a:graphicData uri="http://schemas.openxmlformats.org/drawingml/2006/table">
            <a:tbl>
              <a:tblPr>
                <a:tableStyleId>{5DA37D80-6434-44D0-A028-1B22A696006F}</a:tableStyleId>
              </a:tblPr>
              <a:tblGrid>
                <a:gridCol w="878499"/>
                <a:gridCol w="1836859"/>
                <a:gridCol w="1628042"/>
                <a:gridCol w="3962401"/>
              </a:tblGrid>
              <a:tr h="648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code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name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Investment amount</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e-DE" sz="1400" b="1" i="0" u="none" strike="noStrike" kern="1200" cap="none" normalizeH="0" baseline="0" noProof="0" dirty="0" smtClean="0">
                          <a:ln>
                            <a:noFill/>
                          </a:ln>
                          <a:solidFill>
                            <a:srgbClr val="000066"/>
                          </a:solidFill>
                          <a:effectLst/>
                          <a:latin typeface="Verdana" pitchFamily="34" charset="0"/>
                          <a:ea typeface="+mn-ea"/>
                          <a:cs typeface="Arial" charset="0"/>
                        </a:rPr>
                        <a:t>Description</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r>
              <a:tr h="838200">
                <a:tc>
                  <a:txBody>
                    <a:bodyPr/>
                    <a:lstStyle/>
                    <a:p>
                      <a:pPr algn="ctr">
                        <a:spcAft>
                          <a:spcPts val="0"/>
                        </a:spcAft>
                      </a:pPr>
                      <a:r>
                        <a:rPr lang="en-US" sz="1200" b="0">
                          <a:latin typeface="Verdana" pitchFamily="34" charset="0"/>
                          <a:ea typeface="Verdana" pitchFamily="34" charset="0"/>
                          <a:cs typeface="Verdana" pitchFamily="34" charset="0"/>
                        </a:rPr>
                        <a:t>KAZ4</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l">
                        <a:spcAft>
                          <a:spcPts val="0"/>
                        </a:spcAft>
                      </a:pPr>
                      <a:r>
                        <a:rPr lang="en-GB" sz="1200" b="0">
                          <a:latin typeface="Verdana" pitchFamily="34" charset="0"/>
                          <a:ea typeface="Verdana" pitchFamily="34" charset="0"/>
                          <a:cs typeface="Verdana" pitchFamily="34" charset="0"/>
                        </a:rPr>
                        <a:t>Tashkent-Shimkent  road reconstruction</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ctr">
                        <a:spcAft>
                          <a:spcPts val="0"/>
                        </a:spcAft>
                      </a:pPr>
                      <a:r>
                        <a:rPr lang="en-GB" sz="1200" b="0" dirty="0">
                          <a:latin typeface="Verdana" pitchFamily="34" charset="0"/>
                          <a:ea typeface="Verdana" pitchFamily="34" charset="0"/>
                          <a:cs typeface="Verdana" pitchFamily="34" charset="0"/>
                        </a:rPr>
                        <a:t>71,2 Million EURO</a:t>
                      </a:r>
                      <a:endParaRPr lang="it-IT" sz="1200" b="0" dirty="0">
                        <a:latin typeface="Verdana" pitchFamily="34" charset="0"/>
                        <a:ea typeface="Verdana" pitchFamily="34" charset="0"/>
                        <a:cs typeface="Verdana" pitchFamily="34" charset="0"/>
                      </a:endParaRPr>
                    </a:p>
                    <a:p>
                      <a:pPr algn="ctr">
                        <a:spcAft>
                          <a:spcPts val="0"/>
                        </a:spcAft>
                      </a:pPr>
                      <a:endParaRPr lang="en-GB" sz="1200" b="0" dirty="0" smtClean="0">
                        <a:latin typeface="Verdana" pitchFamily="34" charset="0"/>
                        <a:ea typeface="Verdana" pitchFamily="34" charset="0"/>
                        <a:cs typeface="Verdana" pitchFamily="34" charset="0"/>
                      </a:endParaRPr>
                    </a:p>
                    <a:p>
                      <a:pPr algn="ctr">
                        <a:spcAft>
                          <a:spcPts val="0"/>
                        </a:spcAft>
                      </a:pPr>
                      <a:r>
                        <a:rPr lang="en-GB" sz="1200" b="0" dirty="0" smtClean="0">
                          <a:latin typeface="Verdana" pitchFamily="34" charset="0"/>
                          <a:ea typeface="Verdana" pitchFamily="34" charset="0"/>
                          <a:cs typeface="Verdana" pitchFamily="34" charset="0"/>
                        </a:rPr>
                        <a:t>(</a:t>
                      </a:r>
                      <a:r>
                        <a:rPr lang="en-GB" sz="1200" b="0" dirty="0">
                          <a:latin typeface="Verdana" pitchFamily="34" charset="0"/>
                          <a:ea typeface="Verdana" pitchFamily="34" charset="0"/>
                          <a:cs typeface="Verdana" pitchFamily="34" charset="0"/>
                        </a:rPr>
                        <a:t>75 Billion </a:t>
                      </a:r>
                      <a:r>
                        <a:rPr lang="en-GB" sz="1200" b="0" dirty="0" err="1">
                          <a:latin typeface="Verdana" pitchFamily="34" charset="0"/>
                          <a:ea typeface="Verdana" pitchFamily="34" charset="0"/>
                          <a:cs typeface="Verdana" pitchFamily="34" charset="0"/>
                        </a:rPr>
                        <a:t>Tenge</a:t>
                      </a:r>
                      <a:r>
                        <a:rPr lang="en-GB" sz="1200" b="0" dirty="0">
                          <a:latin typeface="Verdana" pitchFamily="34" charset="0"/>
                          <a:ea typeface="Verdana" pitchFamily="34" charset="0"/>
                          <a:cs typeface="Verdana" pitchFamily="34" charset="0"/>
                        </a:rPr>
                        <a:t>)</a:t>
                      </a:r>
                      <a:endParaRPr lang="it-IT" sz="1200" b="0" dirty="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l">
                        <a:spcAft>
                          <a:spcPts val="0"/>
                        </a:spcAft>
                      </a:pPr>
                      <a:r>
                        <a:rPr lang="en-GB" sz="1200" b="0">
                          <a:latin typeface="Verdana" pitchFamily="34" charset="0"/>
                          <a:ea typeface="Verdana" pitchFamily="34" charset="0"/>
                          <a:cs typeface="Verdana" pitchFamily="34" charset="0"/>
                        </a:rPr>
                        <a:t>Reconstruction of road between Shimkent – Tashkent (Uzbekistan), Length -  102 km, 4 lanes. </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r h="915645">
                <a:tc>
                  <a:txBody>
                    <a:bodyPr/>
                    <a:lstStyle/>
                    <a:p>
                      <a:pPr algn="ctr">
                        <a:spcAft>
                          <a:spcPts val="0"/>
                        </a:spcAft>
                      </a:pPr>
                      <a:r>
                        <a:rPr lang="en-US" sz="1200" b="0">
                          <a:latin typeface="Verdana" pitchFamily="34" charset="0"/>
                          <a:ea typeface="Verdana" pitchFamily="34" charset="0"/>
                          <a:cs typeface="Verdana" pitchFamily="34" charset="0"/>
                        </a:rPr>
                        <a:t>UZB2</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l">
                        <a:spcAft>
                          <a:spcPts val="0"/>
                        </a:spcAft>
                      </a:pPr>
                      <a:r>
                        <a:rPr lang="en-GB" sz="1200" b="0">
                          <a:latin typeface="Verdana" pitchFamily="34" charset="0"/>
                          <a:ea typeface="Verdana" pitchFamily="34" charset="0"/>
                          <a:cs typeface="Verdana" pitchFamily="34" charset="0"/>
                        </a:rPr>
                        <a:t>Centralised Information Web for Customs</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ctr">
                        <a:spcAft>
                          <a:spcPts val="0"/>
                        </a:spcAft>
                      </a:pPr>
                      <a:r>
                        <a:rPr lang="en-GB" sz="1200" b="0">
                          <a:latin typeface="Verdana" pitchFamily="34" charset="0"/>
                          <a:ea typeface="Verdana" pitchFamily="34" charset="0"/>
                          <a:cs typeface="Verdana" pitchFamily="34" charset="0"/>
                        </a:rPr>
                        <a:t>15 Million EURO</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l">
                        <a:spcAft>
                          <a:spcPts val="0"/>
                        </a:spcAft>
                      </a:pPr>
                      <a:r>
                        <a:rPr lang="en-GB" sz="1200" b="0">
                          <a:latin typeface="Verdana" pitchFamily="34" charset="0"/>
                          <a:ea typeface="Verdana" pitchFamily="34" charset="0"/>
                          <a:cs typeface="Verdana" pitchFamily="34" charset="0"/>
                        </a:rPr>
                        <a:t>Introduction of modern information technologies and means of control on road checkpoints-Alat, Yallama, Gisht-Kuprik, Dustlik, Dautota and on railway crossing points - Hozhidavlet</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r h="953925">
                <a:tc>
                  <a:txBody>
                    <a:bodyPr/>
                    <a:lstStyle/>
                    <a:p>
                      <a:pPr algn="ctr">
                        <a:spcAft>
                          <a:spcPts val="0"/>
                        </a:spcAft>
                      </a:pPr>
                      <a:r>
                        <a:rPr lang="en-US" sz="1200" b="0">
                          <a:latin typeface="Verdana" pitchFamily="34" charset="0"/>
                          <a:ea typeface="Verdana" pitchFamily="34" charset="0"/>
                          <a:cs typeface="Verdana" pitchFamily="34" charset="0"/>
                        </a:rPr>
                        <a:t>MLD3</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l">
                        <a:spcAft>
                          <a:spcPts val="0"/>
                        </a:spcAft>
                      </a:pPr>
                      <a:r>
                        <a:rPr lang="en-US" sz="1200" b="0">
                          <a:latin typeface="Verdana" pitchFamily="34" charset="0"/>
                          <a:ea typeface="Verdana" pitchFamily="34" charset="0"/>
                          <a:cs typeface="Verdana" pitchFamily="34" charset="0"/>
                        </a:rPr>
                        <a:t>Slobozia Bypass on Chisinau-Giurgiulesti road</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ctr">
                        <a:spcAft>
                          <a:spcPts val="0"/>
                        </a:spcAft>
                      </a:pPr>
                      <a:r>
                        <a:rPr lang="en-GB" sz="1200" b="0" dirty="0">
                          <a:latin typeface="Verdana" pitchFamily="34" charset="0"/>
                          <a:ea typeface="Verdana" pitchFamily="34" charset="0"/>
                          <a:cs typeface="Verdana" pitchFamily="34" charset="0"/>
                        </a:rPr>
                        <a:t>15,6 Million EURO</a:t>
                      </a:r>
                      <a:endParaRPr lang="it-IT" sz="1200" b="0" dirty="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l">
                        <a:spcAft>
                          <a:spcPts val="0"/>
                        </a:spcAft>
                      </a:pPr>
                      <a:r>
                        <a:rPr lang="en-GB" sz="1200" b="0">
                          <a:latin typeface="Verdana" pitchFamily="34" charset="0"/>
                          <a:ea typeface="Verdana" pitchFamily="34" charset="0"/>
                          <a:cs typeface="Verdana" pitchFamily="34" charset="0"/>
                        </a:rPr>
                        <a:t>Construction of a 20.5 km road bypass of 3 villages (Slobozia Mare, Cislita Prut, Giurgiulesti) along the M3 Corridor </a:t>
                      </a:r>
                      <a:r>
                        <a:rPr lang="en-US" sz="1200" b="0">
                          <a:latin typeface="Verdana" pitchFamily="34" charset="0"/>
                          <a:ea typeface="Verdana" pitchFamily="34" charset="0"/>
                          <a:cs typeface="Verdana" pitchFamily="34" charset="0"/>
                        </a:rPr>
                        <a:t> Chisinau-Giurgiulesti</a:t>
                      </a:r>
                      <a:r>
                        <a:rPr lang="en-GB" sz="1200" b="0">
                          <a:latin typeface="Verdana" pitchFamily="34" charset="0"/>
                          <a:ea typeface="Verdana" pitchFamily="34" charset="0"/>
                          <a:cs typeface="Verdana" pitchFamily="34" charset="0"/>
                        </a:rPr>
                        <a:t> ensuring a connection with the international Free Port Giurgiulesti and rail terminals.</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r h="1202130">
                <a:tc>
                  <a:txBody>
                    <a:bodyPr/>
                    <a:lstStyle/>
                    <a:p>
                      <a:pPr algn="ctr">
                        <a:spcAft>
                          <a:spcPts val="0"/>
                        </a:spcAft>
                      </a:pPr>
                      <a:r>
                        <a:rPr lang="en-US" sz="1200" b="0" dirty="0">
                          <a:latin typeface="Verdana" pitchFamily="34" charset="0"/>
                          <a:ea typeface="Verdana" pitchFamily="34" charset="0"/>
                          <a:cs typeface="Verdana" pitchFamily="34" charset="0"/>
                        </a:rPr>
                        <a:t>ROM1</a:t>
                      </a:r>
                      <a:endParaRPr lang="it-IT" sz="1200" b="0" dirty="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l">
                        <a:spcAft>
                          <a:spcPts val="0"/>
                        </a:spcAft>
                      </a:pPr>
                      <a:r>
                        <a:rPr lang="en-US" sz="1200" b="0">
                          <a:latin typeface="Verdana" pitchFamily="34" charset="0"/>
                          <a:ea typeface="Verdana" pitchFamily="34" charset="0"/>
                          <a:cs typeface="Verdana" pitchFamily="34" charset="0"/>
                        </a:rPr>
                        <a:t>Mures-Iasi-Ungheni motorway section</a:t>
                      </a:r>
                      <a:endParaRPr lang="it-IT" sz="1200" b="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ctr">
                        <a:spcAft>
                          <a:spcPts val="0"/>
                        </a:spcAft>
                      </a:pPr>
                      <a:r>
                        <a:rPr lang="en-GB" sz="1200" b="0" dirty="0">
                          <a:latin typeface="Verdana" pitchFamily="34" charset="0"/>
                          <a:ea typeface="Verdana" pitchFamily="34" charset="0"/>
                          <a:cs typeface="Verdana" pitchFamily="34" charset="0"/>
                        </a:rPr>
                        <a:t>6,1 </a:t>
                      </a:r>
                      <a:r>
                        <a:rPr lang="en-GB" sz="1200" b="0" dirty="0" smtClean="0">
                          <a:latin typeface="Verdana" pitchFamily="34" charset="0"/>
                          <a:ea typeface="Verdana" pitchFamily="34" charset="0"/>
                          <a:cs typeface="Verdana" pitchFamily="34" charset="0"/>
                        </a:rPr>
                        <a:t>Billion </a:t>
                      </a:r>
                      <a:r>
                        <a:rPr lang="en-GB" sz="1200" b="0" dirty="0">
                          <a:latin typeface="Verdana" pitchFamily="34" charset="0"/>
                          <a:ea typeface="Verdana" pitchFamily="34" charset="0"/>
                          <a:cs typeface="Verdana" pitchFamily="34" charset="0"/>
                        </a:rPr>
                        <a:t>EURO</a:t>
                      </a:r>
                      <a:endParaRPr lang="it-IT" sz="1200" b="0" dirty="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algn="l">
                        <a:spcAft>
                          <a:spcPts val="0"/>
                        </a:spcAft>
                      </a:pPr>
                      <a:r>
                        <a:rPr lang="en-GB" sz="1200" b="0" dirty="0">
                          <a:latin typeface="Verdana" pitchFamily="34" charset="0"/>
                          <a:ea typeface="Verdana" pitchFamily="34" charset="0"/>
                          <a:cs typeface="Verdana" pitchFamily="34" charset="0"/>
                        </a:rPr>
                        <a:t>The new motorway </a:t>
                      </a:r>
                      <a:r>
                        <a:rPr lang="en-GB" sz="1200" b="0" dirty="0" err="1">
                          <a:latin typeface="Verdana" pitchFamily="34" charset="0"/>
                          <a:ea typeface="Verdana" pitchFamily="34" charset="0"/>
                          <a:cs typeface="Verdana" pitchFamily="34" charset="0"/>
                        </a:rPr>
                        <a:t>Targu</a:t>
                      </a:r>
                      <a:r>
                        <a:rPr lang="en-GB" sz="1200" b="0" dirty="0">
                          <a:latin typeface="Verdana" pitchFamily="34" charset="0"/>
                          <a:ea typeface="Verdana" pitchFamily="34" charset="0"/>
                          <a:cs typeface="Verdana" pitchFamily="34" charset="0"/>
                        </a:rPr>
                        <a:t> </a:t>
                      </a:r>
                      <a:r>
                        <a:rPr lang="en-GB" sz="1200" b="0" dirty="0" err="1">
                          <a:latin typeface="Verdana" pitchFamily="34" charset="0"/>
                          <a:ea typeface="Verdana" pitchFamily="34" charset="0"/>
                          <a:cs typeface="Verdana" pitchFamily="34" charset="0"/>
                        </a:rPr>
                        <a:t>Mures</a:t>
                      </a:r>
                      <a:r>
                        <a:rPr lang="en-GB" sz="1200" b="0" dirty="0">
                          <a:latin typeface="Verdana" pitchFamily="34" charset="0"/>
                          <a:ea typeface="Verdana" pitchFamily="34" charset="0"/>
                          <a:cs typeface="Verdana" pitchFamily="34" charset="0"/>
                        </a:rPr>
                        <a:t> – Iasi - </a:t>
                      </a:r>
                      <a:r>
                        <a:rPr lang="en-GB" sz="1200" b="0" dirty="0" err="1">
                          <a:latin typeface="Verdana" pitchFamily="34" charset="0"/>
                          <a:ea typeface="Verdana" pitchFamily="34" charset="0"/>
                          <a:cs typeface="Verdana" pitchFamily="34" charset="0"/>
                        </a:rPr>
                        <a:t>Ungheni</a:t>
                      </a:r>
                      <a:r>
                        <a:rPr lang="en-GB" sz="1200" b="0" dirty="0">
                          <a:latin typeface="Verdana" pitchFamily="34" charset="0"/>
                          <a:ea typeface="Verdana" pitchFamily="34" charset="0"/>
                          <a:cs typeface="Verdana" pitchFamily="34" charset="0"/>
                        </a:rPr>
                        <a:t>/ border with Republic of Moldova is going to be part of the extended TEN – T network and part of </a:t>
                      </a:r>
                      <a:r>
                        <a:rPr lang="en-GB" sz="1200" b="0" dirty="0" err="1">
                          <a:latin typeface="Verdana" pitchFamily="34" charset="0"/>
                          <a:ea typeface="Verdana" pitchFamily="34" charset="0"/>
                          <a:cs typeface="Verdana" pitchFamily="34" charset="0"/>
                        </a:rPr>
                        <a:t>TRACECA</a:t>
                      </a:r>
                      <a:r>
                        <a:rPr lang="en-GB" sz="1200" b="0" dirty="0">
                          <a:latin typeface="Verdana" pitchFamily="34" charset="0"/>
                          <a:ea typeface="Verdana" pitchFamily="34" charset="0"/>
                          <a:cs typeface="Verdana" pitchFamily="34" charset="0"/>
                        </a:rPr>
                        <a:t> corridors. </a:t>
                      </a:r>
                      <a:endParaRPr lang="it-IT" sz="1200" b="0" dirty="0">
                        <a:latin typeface="Verdana" pitchFamily="34" charset="0"/>
                        <a:ea typeface="Verdana" pitchFamily="34" charset="0"/>
                        <a:cs typeface="Verdana" pitchFamily="34" charset="0"/>
                      </a:endParaRPr>
                    </a:p>
                    <a:p>
                      <a:pPr algn="l">
                        <a:spcAft>
                          <a:spcPts val="0"/>
                        </a:spcAft>
                      </a:pPr>
                      <a:r>
                        <a:rPr lang="en-GB" sz="1200" b="0" dirty="0">
                          <a:latin typeface="Verdana" pitchFamily="34" charset="0"/>
                          <a:ea typeface="Verdana" pitchFamily="34" charset="0"/>
                          <a:cs typeface="Verdana" pitchFamily="34" charset="0"/>
                        </a:rPr>
                        <a:t>Length: approx. 310 km, 4 Lanes. </a:t>
                      </a:r>
                      <a:r>
                        <a:rPr lang="en-US" sz="1200" b="0" dirty="0">
                          <a:latin typeface="Verdana" pitchFamily="34" charset="0"/>
                          <a:ea typeface="Verdana" pitchFamily="34" charset="0"/>
                          <a:cs typeface="Verdana" pitchFamily="34" charset="0"/>
                        </a:rPr>
                        <a:t> </a:t>
                      </a:r>
                      <a:endParaRPr lang="it-IT" sz="1200" b="0" dirty="0">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9" descr="Senza nome.png"/>
          <p:cNvPicPr>
            <a:picLocks noChangeAspect="1"/>
          </p:cNvPicPr>
          <p:nvPr/>
        </p:nvPicPr>
        <p:blipFill>
          <a:blip r:embed="rId2" cstate="print">
            <a:lum bright="6000"/>
          </a:blip>
          <a:srcRect t="15031"/>
          <a:stretch>
            <a:fillRect/>
          </a:stretch>
        </p:blipFill>
        <p:spPr bwMode="auto">
          <a:xfrm>
            <a:off x="0" y="1371600"/>
            <a:ext cx="9144000" cy="4114800"/>
          </a:xfrm>
          <a:prstGeom prst="rect">
            <a:avLst/>
          </a:prstGeom>
          <a:noFill/>
          <a:ln w="9525">
            <a:noFill/>
            <a:miter lim="800000"/>
            <a:headEnd/>
            <a:tailEnd/>
          </a:ln>
        </p:spPr>
      </p:pic>
      <p:sp>
        <p:nvSpPr>
          <p:cNvPr id="14339" name="Titolo 1"/>
          <p:cNvSpPr>
            <a:spLocks noGrp="1"/>
          </p:cNvSpPr>
          <p:nvPr>
            <p:ph type="title"/>
          </p:nvPr>
        </p:nvSpPr>
        <p:spPr/>
        <p:txBody>
          <a:bodyPr/>
          <a:lstStyle/>
          <a:p>
            <a:r>
              <a:rPr lang="fr-FR" smtClean="0">
                <a:latin typeface="Verdana" pitchFamily="34" charset="0"/>
                <a:cs typeface="Arial" charset="0"/>
              </a:rPr>
              <a:t>Priority projects per transport mode</a:t>
            </a:r>
          </a:p>
        </p:txBody>
      </p:sp>
      <p:sp>
        <p:nvSpPr>
          <p:cNvPr id="14340"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Air Transport Projects</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7F2ACC4A-3174-4B5C-A976-C9F00399501B}" type="slidenum">
              <a:rPr lang="it-IT" smtClean="0"/>
              <a:pPr>
                <a:defRPr/>
              </a:pPr>
              <a:t>11</a:t>
            </a:fld>
            <a:endParaRPr lang="it-IT"/>
          </a:p>
        </p:txBody>
      </p:sp>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pic>
        <p:nvPicPr>
          <p:cNvPr id="14343" name="Immagine 12" descr="TEST_01_BLU.png"/>
          <p:cNvPicPr>
            <a:picLocks noChangeAspect="1"/>
          </p:cNvPicPr>
          <p:nvPr/>
        </p:nvPicPr>
        <p:blipFill>
          <a:blip r:embed="rId3" cstate="print"/>
          <a:srcRect l="80014" t="10286"/>
          <a:stretch>
            <a:fillRect/>
          </a:stretch>
        </p:blipFill>
        <p:spPr bwMode="auto">
          <a:xfrm>
            <a:off x="7988300" y="457200"/>
            <a:ext cx="1155700" cy="838200"/>
          </a:xfrm>
          <a:prstGeom prst="rect">
            <a:avLst/>
          </a:prstGeom>
          <a:noFill/>
          <a:ln w="9525">
            <a:noFill/>
            <a:miter lim="800000"/>
            <a:headEnd/>
            <a:tailEnd/>
          </a:ln>
        </p:spPr>
      </p:pic>
      <p:graphicFrame>
        <p:nvGraphicFramePr>
          <p:cNvPr id="12" name="Tabella 11"/>
          <p:cNvGraphicFramePr>
            <a:graphicFrameLocks noGrp="1"/>
          </p:cNvGraphicFramePr>
          <p:nvPr/>
        </p:nvGraphicFramePr>
        <p:xfrm>
          <a:off x="381000" y="1905000"/>
          <a:ext cx="8458200" cy="3305175"/>
        </p:xfrm>
        <a:graphic>
          <a:graphicData uri="http://schemas.openxmlformats.org/drawingml/2006/table">
            <a:tbl>
              <a:tblPr>
                <a:tableStyleId>{5DA37D80-6434-44D0-A028-1B22A696006F}</a:tableStyleId>
              </a:tblPr>
              <a:tblGrid>
                <a:gridCol w="838200"/>
                <a:gridCol w="2024198"/>
                <a:gridCol w="1633402"/>
                <a:gridCol w="3962400"/>
              </a:tblGrid>
              <a:tr h="648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code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name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Investment amount</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e-DE" sz="1400" b="1" i="0" u="none" strike="noStrike" kern="1200" cap="none" normalizeH="0" baseline="0" noProof="0" dirty="0" smtClean="0">
                          <a:ln>
                            <a:noFill/>
                          </a:ln>
                          <a:solidFill>
                            <a:srgbClr val="000066"/>
                          </a:solidFill>
                          <a:effectLst/>
                          <a:latin typeface="Verdana" pitchFamily="34" charset="0"/>
                          <a:ea typeface="+mn-ea"/>
                          <a:cs typeface="Arial" charset="0"/>
                        </a:rPr>
                        <a:t>Description</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r>
              <a:tr h="1430432">
                <a:tc>
                  <a:txBody>
                    <a:bodyPr/>
                    <a:lstStyle/>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KYR2</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Aeronavigation</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ctr"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15,59 Million EURO</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Equipping of main airports of Kyrgyz Republic (Manas, Osh, Issyk-kul) by modern radar complexes of air traffic service facilities and by system of meteorological service of flights according to international norms and ICAO </a:t>
                      </a:r>
                      <a:r>
                        <a:rPr lang="en-GB" sz="1200" b="0" kern="1200" dirty="0" smtClean="0">
                          <a:solidFill>
                            <a:schemeClr val="tx1"/>
                          </a:solidFill>
                          <a:latin typeface="Verdana" pitchFamily="34" charset="0"/>
                          <a:ea typeface="Verdana" pitchFamily="34" charset="0"/>
                          <a:cs typeface="Verdana" pitchFamily="34" charset="0"/>
                        </a:rPr>
                        <a:t>standards.</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r h="1226084">
                <a:tc>
                  <a:txBody>
                    <a:bodyPr/>
                    <a:lstStyle/>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TUR2</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Istanbul Airport Passengers Rights Information Center</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ctr"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5 Million EURO</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Implement at the </a:t>
                      </a:r>
                      <a:r>
                        <a:rPr lang="en-GB" sz="1200" b="0" kern="1200" dirty="0" err="1">
                          <a:solidFill>
                            <a:schemeClr val="tx1"/>
                          </a:solidFill>
                          <a:latin typeface="Verdana" pitchFamily="34" charset="0"/>
                          <a:ea typeface="Verdana" pitchFamily="34" charset="0"/>
                          <a:cs typeface="Verdana" pitchFamily="34" charset="0"/>
                        </a:rPr>
                        <a:t>Atatürk</a:t>
                      </a:r>
                      <a:r>
                        <a:rPr lang="en-GB" sz="1200" b="0" kern="1200" dirty="0">
                          <a:solidFill>
                            <a:schemeClr val="tx1"/>
                          </a:solidFill>
                          <a:latin typeface="Verdana" pitchFamily="34" charset="0"/>
                          <a:ea typeface="Verdana" pitchFamily="34" charset="0"/>
                          <a:cs typeface="Verdana" pitchFamily="34" charset="0"/>
                        </a:rPr>
                        <a:t> Airport a Centre responsible for the enforcement of European Regulation 261/2004 to assist passengers in the event of denied boarding, cancellation, long delay of flights.</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9" descr="Senza nome.png"/>
          <p:cNvPicPr>
            <a:picLocks noChangeAspect="1"/>
          </p:cNvPicPr>
          <p:nvPr/>
        </p:nvPicPr>
        <p:blipFill>
          <a:blip r:embed="rId2"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15363" name="Titolo 1"/>
          <p:cNvSpPr>
            <a:spLocks noGrp="1"/>
          </p:cNvSpPr>
          <p:nvPr>
            <p:ph type="title"/>
          </p:nvPr>
        </p:nvSpPr>
        <p:spPr/>
        <p:txBody>
          <a:bodyPr/>
          <a:lstStyle/>
          <a:p>
            <a:r>
              <a:rPr lang="fr-FR" smtClean="0">
                <a:latin typeface="Verdana" pitchFamily="34" charset="0"/>
                <a:cs typeface="Arial" charset="0"/>
              </a:rPr>
              <a:t>Priority projects per transport mode</a:t>
            </a:r>
          </a:p>
        </p:txBody>
      </p:sp>
      <p:sp>
        <p:nvSpPr>
          <p:cNvPr id="15364"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Rail Transport Projects</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EE4C130D-0499-425A-9D54-2005F99EE9C1}" type="slidenum">
              <a:rPr lang="it-IT" smtClean="0"/>
              <a:pPr>
                <a:defRPr/>
              </a:pPr>
              <a:t>12</a:t>
            </a:fld>
            <a:endParaRPr lang="it-IT"/>
          </a:p>
        </p:txBody>
      </p:sp>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pic>
        <p:nvPicPr>
          <p:cNvPr id="15367" name="Immagine 15" descr="TEST_01_BLU.png"/>
          <p:cNvPicPr>
            <a:picLocks noChangeAspect="1"/>
          </p:cNvPicPr>
          <p:nvPr/>
        </p:nvPicPr>
        <p:blipFill>
          <a:blip r:embed="rId3" cstate="print"/>
          <a:srcRect l="19876" r="60248"/>
          <a:stretch>
            <a:fillRect/>
          </a:stretch>
        </p:blipFill>
        <p:spPr bwMode="auto">
          <a:xfrm>
            <a:off x="7954963" y="457200"/>
            <a:ext cx="1189037" cy="838200"/>
          </a:xfrm>
          <a:prstGeom prst="rect">
            <a:avLst/>
          </a:prstGeom>
          <a:noFill/>
          <a:ln w="9525">
            <a:noFill/>
            <a:miter lim="800000"/>
            <a:headEnd/>
            <a:tailEnd/>
          </a:ln>
        </p:spPr>
      </p:pic>
      <p:graphicFrame>
        <p:nvGraphicFramePr>
          <p:cNvPr id="12" name="Tabella 11"/>
          <p:cNvGraphicFramePr>
            <a:graphicFrameLocks noGrp="1"/>
          </p:cNvGraphicFramePr>
          <p:nvPr/>
        </p:nvGraphicFramePr>
        <p:xfrm>
          <a:off x="457200" y="1676400"/>
          <a:ext cx="8305800" cy="4332288"/>
        </p:xfrm>
        <a:graphic>
          <a:graphicData uri="http://schemas.openxmlformats.org/drawingml/2006/table">
            <a:tbl>
              <a:tblPr>
                <a:tableStyleId>{5DA37D80-6434-44D0-A028-1B22A696006F}</a:tableStyleId>
              </a:tblPr>
              <a:tblGrid>
                <a:gridCol w="990599"/>
                <a:gridCol w="2133601"/>
                <a:gridCol w="1524000"/>
                <a:gridCol w="3657599"/>
              </a:tblGrid>
              <a:tr h="648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code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name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Investment amount</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e-DE" sz="1400" b="1" i="0" u="none" strike="noStrike" kern="1200" cap="none" normalizeH="0" baseline="0" noProof="0" dirty="0" smtClean="0">
                          <a:ln>
                            <a:noFill/>
                          </a:ln>
                          <a:solidFill>
                            <a:srgbClr val="000066"/>
                          </a:solidFill>
                          <a:effectLst/>
                          <a:latin typeface="Verdana" pitchFamily="34" charset="0"/>
                          <a:ea typeface="+mn-ea"/>
                          <a:cs typeface="Arial" charset="0"/>
                        </a:rPr>
                        <a:t>Description</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r>
              <a:tr h="1354683">
                <a:tc>
                  <a:txBody>
                    <a:bodyPr/>
                    <a:lstStyle/>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TAJ2</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US" sz="1200" b="0" kern="1200" dirty="0" err="1">
                          <a:solidFill>
                            <a:schemeClr val="tx1"/>
                          </a:solidFill>
                          <a:latin typeface="Verdana" pitchFamily="34" charset="0"/>
                          <a:ea typeface="Verdana" pitchFamily="34" charset="0"/>
                          <a:cs typeface="Verdana" pitchFamily="34" charset="0"/>
                        </a:rPr>
                        <a:t>Vakhdat-Dzirgatal</a:t>
                      </a:r>
                      <a:r>
                        <a:rPr lang="en-US" sz="1200" b="0" kern="1200" dirty="0">
                          <a:solidFill>
                            <a:schemeClr val="tx1"/>
                          </a:solidFill>
                          <a:latin typeface="Verdana" pitchFamily="34" charset="0"/>
                          <a:ea typeface="Verdana" pitchFamily="34" charset="0"/>
                          <a:cs typeface="Verdana" pitchFamily="34" charset="0"/>
                        </a:rPr>
                        <a:t> </a:t>
                      </a:r>
                      <a:r>
                        <a:rPr lang="en-US" sz="1200" b="0" kern="1200" dirty="0" smtClean="0">
                          <a:solidFill>
                            <a:schemeClr val="tx1"/>
                          </a:solidFill>
                          <a:latin typeface="Verdana" pitchFamily="34" charset="0"/>
                          <a:ea typeface="Verdana" pitchFamily="34" charset="0"/>
                          <a:cs typeface="Verdana" pitchFamily="34" charset="0"/>
                        </a:rPr>
                        <a:t>(Kyrgyzstan) railway</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ctr"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1,6 Billion  EURO</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Construction of a new railway link of 296 km in a mountainous area; the project requires several engineering works (about 70 bridges, 12 overpasses, 8 tunnels for a total estimated length of 16 km, etc.). The project encompasses also the construction of 6 rail stations.</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r h="1215313">
                <a:tc>
                  <a:txBody>
                    <a:bodyPr/>
                    <a:lstStyle/>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GEO4</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Poti Baku container block train</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8,5 Million EURO*</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Provision of a Block train service interconnecting Black Sea and Caspian Sea.</a:t>
                      </a:r>
                      <a:endParaRPr lang="it-IT" sz="1200" b="0" kern="1200" dirty="0">
                        <a:solidFill>
                          <a:schemeClr val="tx1"/>
                        </a:solidFill>
                        <a:latin typeface="Verdana" pitchFamily="34" charset="0"/>
                        <a:ea typeface="Verdana" pitchFamily="34" charset="0"/>
                        <a:cs typeface="Verdana" pitchFamily="34" charset="0"/>
                      </a:endParaRPr>
                    </a:p>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*The cost estimation is related to:</a:t>
                      </a:r>
                      <a:endParaRPr lang="it-IT" sz="1200" b="0" kern="1200" dirty="0">
                        <a:solidFill>
                          <a:schemeClr val="tx1"/>
                        </a:solidFill>
                        <a:latin typeface="Verdana" pitchFamily="34" charset="0"/>
                        <a:ea typeface="Verdana" pitchFamily="34" charset="0"/>
                        <a:cs typeface="Verdana" pitchFamily="34" charset="0"/>
                      </a:endParaRPr>
                    </a:p>
                    <a:p>
                      <a:pPr marL="0" lvl="0" indent="-342900" algn="l" defTabSz="914400" rtl="0" eaLnBrk="1" latinLnBrk="0" hangingPunct="1">
                        <a:spcAft>
                          <a:spcPts val="0"/>
                        </a:spcAft>
                        <a:buFont typeface="Symbol"/>
                        <a:buChar char=""/>
                      </a:pPr>
                      <a:r>
                        <a:rPr lang="en-US" sz="1200" b="0" kern="1200" dirty="0">
                          <a:solidFill>
                            <a:schemeClr val="tx1"/>
                          </a:solidFill>
                          <a:latin typeface="Verdana" pitchFamily="34" charset="0"/>
                          <a:ea typeface="Verdana" pitchFamily="34" charset="0"/>
                          <a:cs typeface="Verdana" pitchFamily="34" charset="0"/>
                        </a:rPr>
                        <a:t>100 fitting platforms;</a:t>
                      </a:r>
                      <a:endParaRPr lang="it-IT" sz="1200" b="0" kern="1200" dirty="0">
                        <a:solidFill>
                          <a:schemeClr val="tx1"/>
                        </a:solidFill>
                        <a:latin typeface="Verdana" pitchFamily="34" charset="0"/>
                        <a:ea typeface="Verdana" pitchFamily="34" charset="0"/>
                        <a:cs typeface="Verdana" pitchFamily="34" charset="0"/>
                      </a:endParaRPr>
                    </a:p>
                    <a:p>
                      <a:pPr marL="0" lvl="0" indent="-342900" algn="l" defTabSz="914400" rtl="0" eaLnBrk="1" latinLnBrk="0" hangingPunct="1">
                        <a:spcAft>
                          <a:spcPts val="0"/>
                        </a:spcAft>
                        <a:buFont typeface="Symbol"/>
                        <a:buChar char=""/>
                      </a:pPr>
                      <a:r>
                        <a:rPr lang="en-US" sz="1200" b="0" kern="1200" dirty="0">
                          <a:solidFill>
                            <a:schemeClr val="tx1"/>
                          </a:solidFill>
                          <a:latin typeface="Verdana" pitchFamily="34" charset="0"/>
                          <a:ea typeface="Verdana" pitchFamily="34" charset="0"/>
                          <a:cs typeface="Verdana" pitchFamily="34" charset="0"/>
                        </a:rPr>
                        <a:t>100  LPG Tank container</a:t>
                      </a:r>
                      <a:endParaRPr lang="it-IT" sz="1200" b="0" kern="1200" dirty="0">
                        <a:solidFill>
                          <a:schemeClr val="tx1"/>
                        </a:solidFill>
                        <a:latin typeface="Verdana" pitchFamily="34" charset="0"/>
                        <a:ea typeface="Verdana" pitchFamily="34" charset="0"/>
                        <a:cs typeface="Verdana" pitchFamily="34" charset="0"/>
                      </a:endParaRPr>
                    </a:p>
                    <a:p>
                      <a:pPr marL="0" lvl="0" indent="-342900" algn="l" defTabSz="914400" rtl="0" eaLnBrk="1" latinLnBrk="0" hangingPunct="1">
                        <a:spcAft>
                          <a:spcPts val="0"/>
                        </a:spcAft>
                        <a:buFont typeface="Symbol"/>
                        <a:buChar char=""/>
                      </a:pPr>
                      <a:r>
                        <a:rPr lang="en-US" sz="1200" b="0" kern="1200" dirty="0">
                          <a:solidFill>
                            <a:schemeClr val="tx1"/>
                          </a:solidFill>
                          <a:latin typeface="Verdana" pitchFamily="34" charset="0"/>
                          <a:ea typeface="Verdana" pitchFamily="34" charset="0"/>
                          <a:cs typeface="Verdana" pitchFamily="34" charset="0"/>
                        </a:rPr>
                        <a:t>Staff education</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r h="1114962">
                <a:tc>
                  <a:txBody>
                    <a:bodyPr/>
                    <a:lstStyle/>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AZR1</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Baku Alyat Beguk Kesir railway rehabilitation</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1,03 Billion </a:t>
                      </a:r>
                      <a:r>
                        <a:rPr lang="en-US" sz="1200" b="0" kern="1200" dirty="0" smtClean="0">
                          <a:solidFill>
                            <a:schemeClr val="tx1"/>
                          </a:solidFill>
                          <a:latin typeface="Verdana" pitchFamily="34" charset="0"/>
                          <a:ea typeface="Verdana" pitchFamily="34" charset="0"/>
                          <a:cs typeface="Verdana" pitchFamily="34" charset="0"/>
                        </a:rPr>
                        <a:t>EURO</a:t>
                      </a:r>
                    </a:p>
                    <a:p>
                      <a:pPr marL="0" algn="ctr" defTabSz="914400" rtl="0" eaLnBrk="1" latinLnBrk="0" hangingPunct="1">
                        <a:spcAft>
                          <a:spcPts val="0"/>
                        </a:spcAft>
                      </a:pPr>
                      <a:endParaRPr lang="it-IT" sz="1200" b="0" kern="1200" dirty="0">
                        <a:solidFill>
                          <a:schemeClr val="tx1"/>
                        </a:solidFill>
                        <a:latin typeface="Verdana" pitchFamily="34" charset="0"/>
                        <a:ea typeface="Verdana" pitchFamily="34" charset="0"/>
                        <a:cs typeface="Verdana" pitchFamily="34" charset="0"/>
                      </a:endParaRPr>
                    </a:p>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(1,5 Billion USD)</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Capital repairs of 317 km railway in order to increase speed and safety. Upgrading of signalization system, renovation of the rolling stock, renovation of the centralized dispatcher management system based on modern technologies.</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9" descr="Senza nome.png"/>
          <p:cNvPicPr>
            <a:picLocks noChangeAspect="1"/>
          </p:cNvPicPr>
          <p:nvPr/>
        </p:nvPicPr>
        <p:blipFill>
          <a:blip r:embed="rId2"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16387" name="Titolo 1"/>
          <p:cNvSpPr>
            <a:spLocks noGrp="1"/>
          </p:cNvSpPr>
          <p:nvPr>
            <p:ph type="title"/>
          </p:nvPr>
        </p:nvSpPr>
        <p:spPr/>
        <p:txBody>
          <a:bodyPr/>
          <a:lstStyle/>
          <a:p>
            <a:r>
              <a:rPr lang="fr-FR" smtClean="0">
                <a:latin typeface="Verdana" pitchFamily="34" charset="0"/>
                <a:cs typeface="Arial" charset="0"/>
              </a:rPr>
              <a:t>Priority projects per transport mode</a:t>
            </a:r>
          </a:p>
        </p:txBody>
      </p:sp>
      <p:sp>
        <p:nvSpPr>
          <p:cNvPr id="16388"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Maritime Transport Projects</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83F36A46-7F96-45F4-83DD-B434D897B645}" type="slidenum">
              <a:rPr lang="it-IT" smtClean="0"/>
              <a:pPr>
                <a:defRPr/>
              </a:pPr>
              <a:t>13</a:t>
            </a:fld>
            <a:endParaRPr lang="it-IT"/>
          </a:p>
        </p:txBody>
      </p:sp>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pic>
        <p:nvPicPr>
          <p:cNvPr id="16391" name="Immagine 15" descr="TEST_01_BLU.png"/>
          <p:cNvPicPr>
            <a:picLocks noChangeAspect="1"/>
          </p:cNvPicPr>
          <p:nvPr/>
        </p:nvPicPr>
        <p:blipFill>
          <a:blip r:embed="rId3" cstate="print"/>
          <a:srcRect l="60049" t="4028" r="20074"/>
          <a:stretch>
            <a:fillRect/>
          </a:stretch>
        </p:blipFill>
        <p:spPr bwMode="auto">
          <a:xfrm>
            <a:off x="8058150" y="457200"/>
            <a:ext cx="1085850" cy="762000"/>
          </a:xfrm>
          <a:prstGeom prst="rect">
            <a:avLst/>
          </a:prstGeom>
          <a:noFill/>
          <a:ln w="9525">
            <a:noFill/>
            <a:miter lim="800000"/>
            <a:headEnd/>
            <a:tailEnd/>
          </a:ln>
        </p:spPr>
      </p:pic>
      <p:graphicFrame>
        <p:nvGraphicFramePr>
          <p:cNvPr id="10" name="Tabella 9"/>
          <p:cNvGraphicFramePr>
            <a:graphicFrameLocks noGrp="1"/>
          </p:cNvGraphicFramePr>
          <p:nvPr/>
        </p:nvGraphicFramePr>
        <p:xfrm>
          <a:off x="838200" y="2392363"/>
          <a:ext cx="7848600" cy="2332037"/>
        </p:xfrm>
        <a:graphic>
          <a:graphicData uri="http://schemas.openxmlformats.org/drawingml/2006/table">
            <a:tbl>
              <a:tblPr>
                <a:tableStyleId>{5DA37D80-6434-44D0-A028-1B22A696006F}</a:tableStyleId>
              </a:tblPr>
              <a:tblGrid>
                <a:gridCol w="838199"/>
                <a:gridCol w="1778000"/>
                <a:gridCol w="1427018"/>
                <a:gridCol w="3805382"/>
              </a:tblGrid>
              <a:tr h="648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code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name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Investment amount</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e-DE" sz="1400" b="1" i="0" u="none" strike="noStrike" kern="1200" cap="none" normalizeH="0" baseline="0" noProof="0" dirty="0" smtClean="0">
                          <a:ln>
                            <a:noFill/>
                          </a:ln>
                          <a:solidFill>
                            <a:srgbClr val="000066"/>
                          </a:solidFill>
                          <a:effectLst/>
                          <a:latin typeface="Verdana" pitchFamily="34" charset="0"/>
                          <a:ea typeface="+mn-ea"/>
                          <a:cs typeface="Arial" charset="0"/>
                        </a:rPr>
                        <a:t>Description</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r>
              <a:tr h="1683720">
                <a:tc>
                  <a:txBody>
                    <a:bodyPr/>
                    <a:lstStyle/>
                    <a:p>
                      <a:pPr marL="0" algn="ctr" defTabSz="914400" rtl="0" eaLnBrk="1" latinLnBrk="0" hangingPunct="1">
                        <a:spcAft>
                          <a:spcPts val="0"/>
                        </a:spcAft>
                      </a:pPr>
                      <a:r>
                        <a:rPr lang="it-IT" sz="1200" b="0" kern="1200" dirty="0">
                          <a:solidFill>
                            <a:schemeClr val="tx1"/>
                          </a:solidFill>
                          <a:latin typeface="Verdana" pitchFamily="34" charset="0"/>
                          <a:ea typeface="Verdana" pitchFamily="34" charset="0"/>
                          <a:cs typeface="Verdana" pitchFamily="34" charset="0"/>
                        </a:rPr>
                        <a:t>BUL1</a:t>
                      </a: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it-IT" sz="1200" b="0" kern="1200" dirty="0">
                          <a:solidFill>
                            <a:schemeClr val="tx1"/>
                          </a:solidFill>
                          <a:latin typeface="Verdana" pitchFamily="34" charset="0"/>
                          <a:ea typeface="Verdana" pitchFamily="34" charset="0"/>
                          <a:cs typeface="Verdana" pitchFamily="34" charset="0"/>
                        </a:rPr>
                        <a:t>Varna Ferry Complex</a:t>
                      </a: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0,9 Million EURO</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GB" sz="1200" b="0" kern="1200" dirty="0" smtClean="0">
                          <a:solidFill>
                            <a:schemeClr val="tx1"/>
                          </a:solidFill>
                          <a:latin typeface="Verdana" pitchFamily="34" charset="0"/>
                          <a:ea typeface="Verdana" pitchFamily="34" charset="0"/>
                          <a:cs typeface="Verdana" pitchFamily="34" charset="0"/>
                        </a:rPr>
                        <a:t>Repair </a:t>
                      </a:r>
                      <a:r>
                        <a:rPr lang="en-GB" sz="1200" b="0" kern="1200" dirty="0">
                          <a:solidFill>
                            <a:schemeClr val="tx1"/>
                          </a:solidFill>
                          <a:latin typeface="Verdana" pitchFamily="34" charset="0"/>
                          <a:ea typeface="Verdana" pitchFamily="34" charset="0"/>
                          <a:cs typeface="Verdana" pitchFamily="34" charset="0"/>
                        </a:rPr>
                        <a:t>and rehabilitation of the Ferry Complex in Varna, a port of </a:t>
                      </a:r>
                      <a:r>
                        <a:rPr lang="en-GB" sz="1200" b="0" kern="1200" dirty="0" err="1">
                          <a:solidFill>
                            <a:schemeClr val="tx1"/>
                          </a:solidFill>
                          <a:latin typeface="Verdana" pitchFamily="34" charset="0"/>
                          <a:ea typeface="Verdana" pitchFamily="34" charset="0"/>
                          <a:cs typeface="Verdana" pitchFamily="34" charset="0"/>
                        </a:rPr>
                        <a:t>TRACECA</a:t>
                      </a:r>
                      <a:r>
                        <a:rPr lang="en-GB" sz="1200" b="0" kern="1200" dirty="0">
                          <a:solidFill>
                            <a:schemeClr val="tx1"/>
                          </a:solidFill>
                          <a:latin typeface="Verdana" pitchFamily="34" charset="0"/>
                          <a:ea typeface="Verdana" pitchFamily="34" charset="0"/>
                          <a:cs typeface="Verdana" pitchFamily="34" charset="0"/>
                        </a:rPr>
                        <a:t> corridor; it is connected with the national </a:t>
                      </a:r>
                      <a:r>
                        <a:rPr lang="en-US" sz="1200" b="0" kern="1200" dirty="0">
                          <a:solidFill>
                            <a:schemeClr val="tx1"/>
                          </a:solidFill>
                          <a:latin typeface="Verdana" pitchFamily="34" charset="0"/>
                          <a:ea typeface="Verdana" pitchFamily="34" charset="0"/>
                          <a:cs typeface="Verdana" pitchFamily="34" charset="0"/>
                        </a:rPr>
                        <a:t>railway and with the main road networks and operates the following lines:</a:t>
                      </a:r>
                      <a:endParaRPr lang="it-IT" sz="1200" b="0" kern="1200" dirty="0">
                        <a:solidFill>
                          <a:schemeClr val="tx1"/>
                        </a:solidFill>
                        <a:latin typeface="Verdana" pitchFamily="34" charset="0"/>
                        <a:ea typeface="Verdana" pitchFamily="34" charset="0"/>
                        <a:cs typeface="Verdana" pitchFamily="34" charset="0"/>
                      </a:endParaRPr>
                    </a:p>
                    <a:p>
                      <a:pPr marL="0" lvl="0" indent="-342900" algn="l" defTabSz="914400" rtl="0" eaLnBrk="1" latinLnBrk="0" hangingPunct="1">
                        <a:spcAft>
                          <a:spcPts val="0"/>
                        </a:spcAft>
                        <a:buFont typeface="Symbol"/>
                        <a:buChar char=""/>
                      </a:pPr>
                      <a:r>
                        <a:rPr lang="it-IT" sz="1200" b="0" kern="1200" dirty="0" err="1">
                          <a:solidFill>
                            <a:schemeClr val="tx1"/>
                          </a:solidFill>
                          <a:latin typeface="Verdana" pitchFamily="34" charset="0"/>
                          <a:ea typeface="Verdana" pitchFamily="34" charset="0"/>
                          <a:cs typeface="Verdana" pitchFamily="34" charset="0"/>
                        </a:rPr>
                        <a:t>Varna-Ilichevsk</a:t>
                      </a:r>
                      <a:endParaRPr lang="it-IT" sz="1200" b="0" kern="1200" dirty="0">
                        <a:solidFill>
                          <a:schemeClr val="tx1"/>
                        </a:solidFill>
                        <a:latin typeface="Verdana" pitchFamily="34" charset="0"/>
                        <a:ea typeface="Verdana" pitchFamily="34" charset="0"/>
                        <a:cs typeface="Verdana" pitchFamily="34" charset="0"/>
                      </a:endParaRPr>
                    </a:p>
                    <a:p>
                      <a:pPr marL="0" lvl="0" indent="-342900" algn="l" defTabSz="914400" rtl="0" eaLnBrk="1" latinLnBrk="0" hangingPunct="1">
                        <a:spcAft>
                          <a:spcPts val="0"/>
                        </a:spcAft>
                        <a:buFont typeface="Symbol"/>
                        <a:buChar char=""/>
                      </a:pPr>
                      <a:r>
                        <a:rPr lang="it-IT" sz="1200" b="0" kern="1200" dirty="0" err="1">
                          <a:solidFill>
                            <a:schemeClr val="tx1"/>
                          </a:solidFill>
                          <a:latin typeface="Verdana" pitchFamily="34" charset="0"/>
                          <a:ea typeface="Verdana" pitchFamily="34" charset="0"/>
                          <a:cs typeface="Verdana" pitchFamily="34" charset="0"/>
                        </a:rPr>
                        <a:t>Varna-Poti</a:t>
                      </a:r>
                      <a:r>
                        <a:rPr lang="it-IT" sz="1200" b="0" kern="1200" dirty="0">
                          <a:solidFill>
                            <a:schemeClr val="tx1"/>
                          </a:solidFill>
                          <a:latin typeface="Verdana" pitchFamily="34" charset="0"/>
                          <a:ea typeface="Verdana" pitchFamily="34" charset="0"/>
                          <a:cs typeface="Verdana" pitchFamily="34" charset="0"/>
                        </a:rPr>
                        <a:t>/</a:t>
                      </a:r>
                      <a:r>
                        <a:rPr lang="it-IT" sz="1200" b="0" kern="1200" dirty="0" err="1">
                          <a:solidFill>
                            <a:schemeClr val="tx1"/>
                          </a:solidFill>
                          <a:latin typeface="Verdana" pitchFamily="34" charset="0"/>
                          <a:ea typeface="Verdana" pitchFamily="34" charset="0"/>
                          <a:cs typeface="Verdana" pitchFamily="34" charset="0"/>
                        </a:rPr>
                        <a:t>Batumi</a:t>
                      </a:r>
                      <a:r>
                        <a:rPr lang="it-IT" sz="1200" b="0" kern="1200" dirty="0">
                          <a:solidFill>
                            <a:schemeClr val="tx1"/>
                          </a:solidFill>
                          <a:latin typeface="Verdana" pitchFamily="34" charset="0"/>
                          <a:ea typeface="Verdana" pitchFamily="34" charset="0"/>
                          <a:cs typeface="Verdana" pitchFamily="34" charset="0"/>
                        </a:rPr>
                        <a:t>/</a:t>
                      </a:r>
                      <a:r>
                        <a:rPr lang="it-IT" sz="1200" b="0" kern="1200" dirty="0" err="1">
                          <a:solidFill>
                            <a:schemeClr val="tx1"/>
                          </a:solidFill>
                          <a:latin typeface="Verdana" pitchFamily="34" charset="0"/>
                          <a:ea typeface="Verdana" pitchFamily="34" charset="0"/>
                          <a:cs typeface="Verdana" pitchFamily="34" charset="0"/>
                        </a:rPr>
                        <a:t>Ilichevsk</a:t>
                      </a:r>
                      <a:r>
                        <a:rPr lang="it-IT" sz="1200" b="0" kern="1200" dirty="0">
                          <a:solidFill>
                            <a:schemeClr val="tx1"/>
                          </a:solidFill>
                          <a:latin typeface="Verdana" pitchFamily="34" charset="0"/>
                          <a:ea typeface="Verdana" pitchFamily="34" charset="0"/>
                          <a:cs typeface="Verdana" pitchFamily="34" charset="0"/>
                        </a:rPr>
                        <a:t>;</a:t>
                      </a:r>
                    </a:p>
                    <a:p>
                      <a:pPr marL="0" lvl="0" indent="-342900" algn="l" defTabSz="914400" rtl="0" eaLnBrk="1" latinLnBrk="0" hangingPunct="1">
                        <a:spcAft>
                          <a:spcPts val="0"/>
                        </a:spcAft>
                        <a:buFont typeface="Symbol"/>
                        <a:buChar char=""/>
                      </a:pPr>
                      <a:r>
                        <a:rPr lang="en-GB" sz="1200" b="0" kern="1200" dirty="0">
                          <a:solidFill>
                            <a:schemeClr val="tx1"/>
                          </a:solidFill>
                          <a:latin typeface="Verdana" pitchFamily="34" charset="0"/>
                          <a:ea typeface="Verdana" pitchFamily="34" charset="0"/>
                          <a:cs typeface="Verdana" pitchFamily="34" charset="0"/>
                        </a:rPr>
                        <a:t>Varna-port Caucasus.</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9" descr="Senza nome.png"/>
          <p:cNvPicPr>
            <a:picLocks noChangeAspect="1"/>
          </p:cNvPicPr>
          <p:nvPr/>
        </p:nvPicPr>
        <p:blipFill>
          <a:blip r:embed="rId2"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17411" name="Titolo 1"/>
          <p:cNvSpPr>
            <a:spLocks noGrp="1"/>
          </p:cNvSpPr>
          <p:nvPr>
            <p:ph type="title"/>
          </p:nvPr>
        </p:nvSpPr>
        <p:spPr/>
        <p:txBody>
          <a:bodyPr/>
          <a:lstStyle/>
          <a:p>
            <a:r>
              <a:rPr lang="fr-FR" smtClean="0">
                <a:latin typeface="Verdana" pitchFamily="34" charset="0"/>
                <a:cs typeface="Arial" charset="0"/>
              </a:rPr>
              <a:t>Priority projects per transport mode</a:t>
            </a:r>
          </a:p>
        </p:txBody>
      </p:sp>
      <p:sp>
        <p:nvSpPr>
          <p:cNvPr id="17412"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Intermodal Projects</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CEC6AC58-E34B-43C7-8F76-280A638C94CA}" type="slidenum">
              <a:rPr lang="it-IT" smtClean="0"/>
              <a:pPr>
                <a:defRPr/>
              </a:pPr>
              <a:t>14</a:t>
            </a:fld>
            <a:endParaRPr lang="it-IT"/>
          </a:p>
        </p:txBody>
      </p:sp>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pic>
        <p:nvPicPr>
          <p:cNvPr id="17415" name="Immagine 15" descr="TEST_01_BLU.png"/>
          <p:cNvPicPr>
            <a:picLocks noChangeAspect="1"/>
          </p:cNvPicPr>
          <p:nvPr/>
        </p:nvPicPr>
        <p:blipFill>
          <a:blip r:embed="rId3" cstate="print"/>
          <a:srcRect l="39999" r="39999"/>
          <a:stretch>
            <a:fillRect/>
          </a:stretch>
        </p:blipFill>
        <p:spPr bwMode="auto">
          <a:xfrm>
            <a:off x="8001000" y="457200"/>
            <a:ext cx="1143000" cy="779463"/>
          </a:xfrm>
          <a:prstGeom prst="rect">
            <a:avLst/>
          </a:prstGeom>
          <a:noFill/>
          <a:ln w="9525">
            <a:noFill/>
            <a:miter lim="800000"/>
            <a:headEnd/>
            <a:tailEnd/>
          </a:ln>
        </p:spPr>
      </p:pic>
      <p:graphicFrame>
        <p:nvGraphicFramePr>
          <p:cNvPr id="12" name="Tabella 11"/>
          <p:cNvGraphicFramePr>
            <a:graphicFrameLocks noGrp="1"/>
          </p:cNvGraphicFramePr>
          <p:nvPr/>
        </p:nvGraphicFramePr>
        <p:xfrm>
          <a:off x="533400" y="1905000"/>
          <a:ext cx="8077200" cy="2882900"/>
        </p:xfrm>
        <a:graphic>
          <a:graphicData uri="http://schemas.openxmlformats.org/drawingml/2006/table">
            <a:tbl>
              <a:tblPr>
                <a:tableStyleId>{5DA37D80-6434-44D0-A028-1B22A696006F}</a:tableStyleId>
              </a:tblPr>
              <a:tblGrid>
                <a:gridCol w="914400"/>
                <a:gridCol w="1585579"/>
                <a:gridCol w="1691021"/>
                <a:gridCol w="3886200"/>
              </a:tblGrid>
              <a:tr h="648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code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name</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Investment amount</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e-DE" sz="1400" b="1" i="0" u="none" strike="noStrike" kern="1200" cap="none" normalizeH="0" baseline="0" noProof="0" dirty="0" smtClean="0">
                          <a:ln>
                            <a:noFill/>
                          </a:ln>
                          <a:solidFill>
                            <a:srgbClr val="000066"/>
                          </a:solidFill>
                          <a:effectLst/>
                          <a:latin typeface="Verdana" pitchFamily="34" charset="0"/>
                          <a:ea typeface="+mn-ea"/>
                          <a:cs typeface="Arial" charset="0"/>
                        </a:rPr>
                        <a:t>Description</a:t>
                      </a:r>
                      <a:endParaRPr kumimoji="0" lang="it-IT" sz="1400" b="1" i="0" u="none" strike="noStrike" kern="1200" cap="none" normalizeH="0" baseline="0" noProof="0" dirty="0" smtClean="0">
                        <a:ln>
                          <a:noFill/>
                        </a:ln>
                        <a:solidFill>
                          <a:srgbClr val="000066"/>
                        </a:solidFill>
                        <a:effectLst/>
                        <a:latin typeface="Verdana" pitchFamily="34" charset="0"/>
                        <a:ea typeface="+mn-ea"/>
                        <a:cs typeface="Arial" charset="0"/>
                      </a:endParaRPr>
                    </a:p>
                  </a:txBody>
                  <a:tcPr marL="29580" marR="29580" marT="0" marB="0" anchor="ctr">
                    <a:solidFill>
                      <a:schemeClr val="bg1">
                        <a:alpha val="70000"/>
                      </a:schemeClr>
                    </a:solidFill>
                  </a:tcPr>
                </a:tc>
              </a:tr>
              <a:tr h="1015273">
                <a:tc>
                  <a:txBody>
                    <a:bodyPr/>
                    <a:lstStyle/>
                    <a:p>
                      <a:pPr marL="0" algn="ctr" defTabSz="914400" rtl="0" eaLnBrk="1" latinLnBrk="0" hangingPunct="1">
                        <a:spcAft>
                          <a:spcPts val="0"/>
                        </a:spcAft>
                      </a:pPr>
                      <a:r>
                        <a:rPr lang="it-IT" sz="1200" b="0" kern="1200" dirty="0">
                          <a:solidFill>
                            <a:schemeClr val="tx1"/>
                          </a:solidFill>
                          <a:latin typeface="Verdana" pitchFamily="34" charset="0"/>
                          <a:ea typeface="Verdana" pitchFamily="34" charset="0"/>
                          <a:cs typeface="Verdana" pitchFamily="34" charset="0"/>
                        </a:rPr>
                        <a:t>UKR2</a:t>
                      </a: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fr-FR" sz="1200" b="0" kern="1200" dirty="0">
                          <a:solidFill>
                            <a:schemeClr val="tx1"/>
                          </a:solidFill>
                          <a:latin typeface="Verdana" pitchFamily="34" charset="0"/>
                          <a:ea typeface="Verdana" pitchFamily="34" charset="0"/>
                          <a:cs typeface="Verdana" pitchFamily="34" charset="0"/>
                        </a:rPr>
                        <a:t>Ilyichevsk Port</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ctr" defTabSz="914400" rtl="0" eaLnBrk="1" latinLnBrk="0" hangingPunct="1">
                        <a:spcAft>
                          <a:spcPts val="0"/>
                        </a:spcAft>
                      </a:pPr>
                      <a:endParaRPr lang="en-US" sz="1200" b="0" kern="1200" dirty="0">
                        <a:solidFill>
                          <a:schemeClr val="tx1"/>
                        </a:solidFill>
                        <a:latin typeface="Verdana" pitchFamily="34" charset="0"/>
                        <a:ea typeface="Verdana" pitchFamily="34" charset="0"/>
                        <a:cs typeface="Verdana" pitchFamily="34" charset="0"/>
                      </a:endParaRPr>
                    </a:p>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6.85 Million </a:t>
                      </a:r>
                      <a:r>
                        <a:rPr lang="en-US" sz="1200" b="0" kern="1200" dirty="0" smtClean="0">
                          <a:solidFill>
                            <a:schemeClr val="tx1"/>
                          </a:solidFill>
                          <a:latin typeface="Verdana" pitchFamily="34" charset="0"/>
                          <a:ea typeface="Verdana" pitchFamily="34" charset="0"/>
                          <a:cs typeface="Verdana" pitchFamily="34" charset="0"/>
                        </a:rPr>
                        <a:t>EURO</a:t>
                      </a:r>
                    </a:p>
                    <a:p>
                      <a:pPr marL="0" algn="ctr" defTabSz="914400" rtl="0" eaLnBrk="1" latinLnBrk="0" hangingPunct="1">
                        <a:spcAft>
                          <a:spcPts val="0"/>
                        </a:spcAft>
                      </a:pPr>
                      <a:endParaRPr lang="it-IT" sz="1200" b="0" kern="1200" dirty="0">
                        <a:solidFill>
                          <a:schemeClr val="tx1"/>
                        </a:solidFill>
                        <a:latin typeface="Verdana" pitchFamily="34" charset="0"/>
                        <a:ea typeface="Verdana" pitchFamily="34" charset="0"/>
                        <a:cs typeface="Verdana" pitchFamily="34" charset="0"/>
                      </a:endParaRPr>
                    </a:p>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(10 Million USD)</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Further development of the intermodal centre through the construction of the pier of the 3rd basin of the Sukhoy estuary; modernization of the railway-station “Illichivsk Paromnaya”.</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r h="1220290">
                <a:tc>
                  <a:txBody>
                    <a:bodyPr/>
                    <a:lstStyle/>
                    <a:p>
                      <a:pPr marL="0" algn="ctr" defTabSz="914400" rtl="0" eaLnBrk="1" latinLnBrk="0" hangingPunct="1">
                        <a:spcAft>
                          <a:spcPts val="0"/>
                        </a:spcAft>
                      </a:pPr>
                      <a:r>
                        <a:rPr lang="it-IT" sz="1200" b="0" kern="1200" dirty="0">
                          <a:solidFill>
                            <a:schemeClr val="tx1"/>
                          </a:solidFill>
                          <a:latin typeface="Verdana" pitchFamily="34" charset="0"/>
                          <a:ea typeface="Verdana" pitchFamily="34" charset="0"/>
                          <a:cs typeface="Verdana" pitchFamily="34" charset="0"/>
                        </a:rPr>
                        <a:t>ARM1</a:t>
                      </a: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it-IT" sz="1200" b="0" kern="1200" dirty="0">
                          <a:solidFill>
                            <a:schemeClr val="tx1"/>
                          </a:solidFill>
                          <a:latin typeface="Verdana" pitchFamily="34" charset="0"/>
                          <a:ea typeface="Verdana" pitchFamily="34" charset="0"/>
                          <a:cs typeface="Verdana" pitchFamily="34" charset="0"/>
                        </a:rPr>
                        <a:t>Yerevan Logistic center</a:t>
                      </a:r>
                    </a:p>
                  </a:txBody>
                  <a:tcPr marL="29580" marR="29580" marT="0" marB="0" anchor="ctr">
                    <a:solidFill>
                      <a:schemeClr val="bg1">
                        <a:alpha val="70000"/>
                      </a:schemeClr>
                    </a:solidFill>
                  </a:tcPr>
                </a:tc>
                <a:tc>
                  <a:txBody>
                    <a:bodyPr/>
                    <a:lstStyle/>
                    <a:p>
                      <a:pPr marL="0" algn="ctr" defTabSz="914400" rtl="0" eaLnBrk="1" latinLnBrk="0" hangingPunct="1">
                        <a:spcAft>
                          <a:spcPts val="0"/>
                        </a:spcAft>
                      </a:pPr>
                      <a:r>
                        <a:rPr lang="en-US" sz="1200" b="0" kern="1200" dirty="0">
                          <a:solidFill>
                            <a:schemeClr val="tx1"/>
                          </a:solidFill>
                          <a:latin typeface="Verdana" pitchFamily="34" charset="0"/>
                          <a:ea typeface="Verdana" pitchFamily="34" charset="0"/>
                          <a:cs typeface="Verdana" pitchFamily="34" charset="0"/>
                        </a:rPr>
                        <a:t>24,38 Million  EURO</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c>
                  <a:txBody>
                    <a:bodyPr/>
                    <a:lstStyle/>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Develop a multimodal logistic centre in the area of </a:t>
                      </a:r>
                      <a:r>
                        <a:rPr lang="en-GB" sz="1200" b="0" kern="1200" dirty="0" err="1">
                          <a:solidFill>
                            <a:schemeClr val="tx1"/>
                          </a:solidFill>
                          <a:latin typeface="Verdana" pitchFamily="34" charset="0"/>
                          <a:ea typeface="Verdana" pitchFamily="34" charset="0"/>
                          <a:cs typeface="Verdana" pitchFamily="34" charset="0"/>
                        </a:rPr>
                        <a:t>Zvartnots</a:t>
                      </a:r>
                      <a:r>
                        <a:rPr lang="en-GB" sz="1200" b="0" kern="1200" dirty="0">
                          <a:solidFill>
                            <a:schemeClr val="tx1"/>
                          </a:solidFill>
                          <a:latin typeface="Verdana" pitchFamily="34" charset="0"/>
                          <a:ea typeface="Verdana" pitchFamily="34" charset="0"/>
                          <a:cs typeface="Verdana" pitchFamily="34" charset="0"/>
                        </a:rPr>
                        <a:t> International airport.</a:t>
                      </a:r>
                      <a:endParaRPr lang="it-IT" sz="1200" b="0" kern="1200" dirty="0">
                        <a:solidFill>
                          <a:schemeClr val="tx1"/>
                        </a:solidFill>
                        <a:latin typeface="Verdana" pitchFamily="34" charset="0"/>
                        <a:ea typeface="Verdana" pitchFamily="34" charset="0"/>
                        <a:cs typeface="Verdana" pitchFamily="34" charset="0"/>
                      </a:endParaRPr>
                    </a:p>
                    <a:p>
                      <a:pPr marL="0" algn="l" defTabSz="914400" rtl="0" eaLnBrk="1" latinLnBrk="0" hangingPunct="1">
                        <a:spcAft>
                          <a:spcPts val="0"/>
                        </a:spcAft>
                      </a:pPr>
                      <a:r>
                        <a:rPr lang="en-GB" sz="1200" b="0" kern="1200" dirty="0">
                          <a:solidFill>
                            <a:schemeClr val="tx1"/>
                          </a:solidFill>
                          <a:latin typeface="Verdana" pitchFamily="34" charset="0"/>
                          <a:ea typeface="Verdana" pitchFamily="34" charset="0"/>
                          <a:cs typeface="Verdana" pitchFamily="34" charset="0"/>
                        </a:rPr>
                        <a:t>The project will require construction of new warehouses, transport infrastructure and other facilities.</a:t>
                      </a:r>
                      <a:endParaRPr lang="it-IT" sz="1200" b="0" kern="1200" dirty="0">
                        <a:solidFill>
                          <a:schemeClr val="tx1"/>
                        </a:solidFill>
                        <a:latin typeface="Verdana" pitchFamily="34" charset="0"/>
                        <a:ea typeface="Verdana" pitchFamily="34" charset="0"/>
                        <a:cs typeface="Verdana" pitchFamily="34" charset="0"/>
                      </a:endParaRPr>
                    </a:p>
                  </a:txBody>
                  <a:tcPr marL="29580" marR="29580" marT="0" marB="0" anchor="ctr">
                    <a:solidFill>
                      <a:schemeClr val="bg1">
                        <a:alpha val="7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9" descr="Senza nome.png"/>
          <p:cNvPicPr>
            <a:picLocks noChangeAspect="1"/>
          </p:cNvPicPr>
          <p:nvPr/>
        </p:nvPicPr>
        <p:blipFill>
          <a:blip r:embed="rId2"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18435" name="Titolo 1"/>
          <p:cNvSpPr>
            <a:spLocks noGrp="1"/>
          </p:cNvSpPr>
          <p:nvPr>
            <p:ph type="title"/>
          </p:nvPr>
        </p:nvSpPr>
        <p:spPr/>
        <p:txBody>
          <a:bodyPr/>
          <a:lstStyle/>
          <a:p>
            <a:r>
              <a:rPr lang="it-IT" smtClean="0">
                <a:latin typeface="Verdana" pitchFamily="34" charset="0"/>
                <a:cs typeface="Arial" charset="0"/>
              </a:rPr>
              <a:t>Further steps</a:t>
            </a:r>
          </a:p>
        </p:txBody>
      </p:sp>
      <p:sp>
        <p:nvSpPr>
          <p:cNvPr id="18436" name="Segnaposto contenuto 2"/>
          <p:cNvSpPr>
            <a:spLocks noGrp="1"/>
          </p:cNvSpPr>
          <p:nvPr>
            <p:ph idx="1"/>
          </p:nvPr>
        </p:nvSpPr>
        <p:spPr/>
        <p:txBody>
          <a:bodyPr/>
          <a:lstStyle/>
          <a:p>
            <a:pPr algn="ctr">
              <a:spcBef>
                <a:spcPts val="1200"/>
              </a:spcBef>
              <a:spcAft>
                <a:spcPts val="1200"/>
              </a:spcAft>
              <a:buFontTx/>
              <a:buNone/>
            </a:pPr>
            <a:r>
              <a:rPr lang="en-GB" sz="1800" b="1" smtClean="0">
                <a:solidFill>
                  <a:srgbClr val="FF6600"/>
                </a:solidFill>
                <a:latin typeface="Verdana" pitchFamily="34" charset="0"/>
                <a:cs typeface="Arial" charset="0"/>
              </a:rPr>
              <a:t>Substantiate the selected projects</a:t>
            </a:r>
          </a:p>
          <a:p>
            <a:pPr lvl="1"/>
            <a:endParaRPr lang="en-GB" smtClean="0"/>
          </a:p>
          <a:p>
            <a:pPr lvl="1"/>
            <a:r>
              <a:rPr lang="en-GB" smtClean="0"/>
              <a:t>Actual and forecast traffic flows derived from the model</a:t>
            </a:r>
          </a:p>
          <a:p>
            <a:pPr lvl="1"/>
            <a:r>
              <a:rPr lang="en-GB" smtClean="0"/>
              <a:t>Solid investment and operating cost estimates, by project component</a:t>
            </a:r>
          </a:p>
          <a:p>
            <a:pPr lvl="1"/>
            <a:r>
              <a:rPr lang="en-GB" smtClean="0"/>
              <a:t>Identify and quantify the project benefits</a:t>
            </a:r>
          </a:p>
          <a:p>
            <a:pPr lvl="1"/>
            <a:r>
              <a:rPr lang="en-GB" smtClean="0"/>
              <a:t>For revenue generating projects, quantify the revenues </a:t>
            </a:r>
          </a:p>
          <a:p>
            <a:pPr lvl="1"/>
            <a:r>
              <a:rPr lang="en-GB" smtClean="0"/>
              <a:t>Highlight the importance of the project for Traceca, regional value</a:t>
            </a:r>
          </a:p>
          <a:p>
            <a:pPr lvl="1"/>
            <a:r>
              <a:rPr lang="en-GB" smtClean="0"/>
              <a:t>Background information on legislation, planning process etc.</a:t>
            </a:r>
          </a:p>
          <a:p>
            <a:pPr lvl="1"/>
            <a:r>
              <a:rPr lang="en-GB" smtClean="0"/>
              <a:t>Make the best use of training </a:t>
            </a:r>
          </a:p>
          <a:p>
            <a:pPr lvl="1"/>
            <a:r>
              <a:rPr lang="en-GB" smtClean="0"/>
              <a:t>Don’t forget to put the projects on the website</a:t>
            </a:r>
          </a:p>
          <a:p>
            <a:pPr lvl="1"/>
            <a:endParaRPr lang="it-IT" smtClean="0"/>
          </a:p>
        </p:txBody>
      </p:sp>
      <p:sp>
        <p:nvSpPr>
          <p:cNvPr id="6" name="Segnaposto numero diapositiva 5"/>
          <p:cNvSpPr>
            <a:spLocks noGrp="1"/>
          </p:cNvSpPr>
          <p:nvPr>
            <p:ph type="sldNum" sz="quarter" idx="12"/>
          </p:nvPr>
        </p:nvSpPr>
        <p:spPr/>
        <p:txBody>
          <a:bodyPr/>
          <a:lstStyle/>
          <a:p>
            <a:pPr>
              <a:defRPr/>
            </a:pPr>
            <a:fld id="{8A5D602A-3BE1-42E7-8DF7-DE45FC72EAAD}" type="slidenum">
              <a:rPr lang="it-IT" smtClean="0"/>
              <a:pPr>
                <a:defRPr/>
              </a:pPr>
              <a:t>15</a:t>
            </a:fld>
            <a:endParaRPr lang="it-IT"/>
          </a:p>
        </p:txBody>
      </p:sp>
      <p:sp>
        <p:nvSpPr>
          <p:cNvPr id="9"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9" descr="Senza nome.png"/>
          <p:cNvPicPr>
            <a:picLocks noChangeAspect="1"/>
          </p:cNvPicPr>
          <p:nvPr/>
        </p:nvPicPr>
        <p:blipFill>
          <a:blip r:embed="rId2"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19459" name="Titolo 1"/>
          <p:cNvSpPr>
            <a:spLocks noGrp="1"/>
          </p:cNvSpPr>
          <p:nvPr>
            <p:ph type="title"/>
          </p:nvPr>
        </p:nvSpPr>
        <p:spPr/>
        <p:txBody>
          <a:bodyPr/>
          <a:lstStyle/>
          <a:p>
            <a:r>
              <a:rPr lang="it-IT" smtClean="0">
                <a:latin typeface="Verdana" pitchFamily="34" charset="0"/>
                <a:cs typeface="Arial" charset="0"/>
              </a:rPr>
              <a:t>Further steps</a:t>
            </a:r>
          </a:p>
        </p:txBody>
      </p:sp>
      <p:sp>
        <p:nvSpPr>
          <p:cNvPr id="19460" name="Segnaposto contenuto 2"/>
          <p:cNvSpPr>
            <a:spLocks noGrp="1"/>
          </p:cNvSpPr>
          <p:nvPr>
            <p:ph idx="1"/>
          </p:nvPr>
        </p:nvSpPr>
        <p:spPr/>
        <p:txBody>
          <a:bodyPr/>
          <a:lstStyle/>
          <a:p>
            <a:pPr algn="ctr">
              <a:spcBef>
                <a:spcPts val="1200"/>
              </a:spcBef>
              <a:spcAft>
                <a:spcPts val="1200"/>
              </a:spcAft>
              <a:buFontTx/>
              <a:buNone/>
            </a:pPr>
            <a:r>
              <a:rPr lang="en-GB" sz="1800" b="1" smtClean="0">
                <a:solidFill>
                  <a:srgbClr val="FF6600"/>
                </a:solidFill>
                <a:latin typeface="Verdana" pitchFamily="34" charset="0"/>
                <a:cs typeface="Arial" charset="0"/>
              </a:rPr>
              <a:t>Third Prioritization Process </a:t>
            </a:r>
          </a:p>
          <a:p>
            <a:endParaRPr lang="en-GB" smtClean="0"/>
          </a:p>
          <a:p>
            <a:pPr lvl="1"/>
            <a:r>
              <a:rPr lang="en-GB" smtClean="0"/>
              <a:t>Move from a country based perspective toward a corridor and regional one, which should  reflect the regional priorities in terms of modes and transport strategy</a:t>
            </a:r>
          </a:p>
          <a:p>
            <a:pPr lvl="1"/>
            <a:endParaRPr lang="en-GB" smtClean="0"/>
          </a:p>
          <a:p>
            <a:pPr lvl="1"/>
            <a:r>
              <a:rPr lang="en-GB" smtClean="0"/>
              <a:t>Decide whether to continue to have regional prioritization meeting or have it through the website (and identify a neutral owner of the process) </a:t>
            </a:r>
          </a:p>
        </p:txBody>
      </p:sp>
      <p:sp>
        <p:nvSpPr>
          <p:cNvPr id="6" name="Segnaposto numero diapositiva 5"/>
          <p:cNvSpPr>
            <a:spLocks noGrp="1"/>
          </p:cNvSpPr>
          <p:nvPr>
            <p:ph type="sldNum" sz="quarter" idx="12"/>
          </p:nvPr>
        </p:nvSpPr>
        <p:spPr/>
        <p:txBody>
          <a:bodyPr/>
          <a:lstStyle/>
          <a:p>
            <a:pPr>
              <a:defRPr/>
            </a:pPr>
            <a:fld id="{AED88D13-0FB6-470F-A85E-3738BB449B06}" type="slidenum">
              <a:rPr lang="it-IT" smtClean="0"/>
              <a:pPr>
                <a:defRPr/>
              </a:pPr>
              <a:t>16</a:t>
            </a:fld>
            <a:endParaRPr lang="it-IT"/>
          </a:p>
        </p:txBody>
      </p:sp>
      <p:sp>
        <p:nvSpPr>
          <p:cNvPr id="9"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4" descr="Senza nome.png"/>
          <p:cNvPicPr>
            <a:picLocks noChangeAspect="1"/>
          </p:cNvPicPr>
          <p:nvPr/>
        </p:nvPicPr>
        <p:blipFill>
          <a:blip r:embed="rId2" cstate="print">
            <a:lum bright="6000"/>
          </a:blip>
          <a:srcRect t="15031"/>
          <a:stretch>
            <a:fillRect/>
          </a:stretch>
        </p:blipFill>
        <p:spPr bwMode="auto">
          <a:xfrm>
            <a:off x="0" y="1676400"/>
            <a:ext cx="9144000" cy="4114800"/>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E55EC8D-8F7E-4306-8818-8577E30088D9}" type="slidenum">
              <a:rPr lang="it-IT" smtClean="0"/>
              <a:pPr>
                <a:defRPr/>
              </a:pPr>
              <a:t>17</a:t>
            </a:fld>
            <a:endParaRPr lang="it-IT"/>
          </a:p>
        </p:txBody>
      </p:sp>
      <p:sp>
        <p:nvSpPr>
          <p:cNvPr id="16" name="Titolo 1"/>
          <p:cNvSpPr txBox="1">
            <a:spLocks/>
          </p:cNvSpPr>
          <p:nvPr/>
        </p:nvSpPr>
        <p:spPr bwMode="auto">
          <a:xfrm>
            <a:off x="457200" y="2895600"/>
            <a:ext cx="8382000" cy="1371600"/>
          </a:xfrm>
          <a:prstGeom prst="rect">
            <a:avLst/>
          </a:prstGeom>
          <a:noFill/>
          <a:ln w="9525">
            <a:noFill/>
            <a:miter lim="800000"/>
            <a:headEnd/>
            <a:tailEnd/>
          </a:ln>
        </p:spPr>
        <p:txBody>
          <a:bodyPr anchor="ctr"/>
          <a:lstStyle/>
          <a:p>
            <a:pPr algn="ctr" eaLnBrk="0" hangingPunct="0">
              <a:defRPr/>
            </a:pPr>
            <a:r>
              <a:rPr lang="en-US" sz="2800" kern="0" dirty="0">
                <a:solidFill>
                  <a:srgbClr val="000066"/>
                </a:solidFill>
                <a:latin typeface="+mj-lt"/>
                <a:ea typeface="+mj-ea"/>
                <a:cs typeface="+mj-cs"/>
              </a:rPr>
              <a:t>Thanks for your attention</a:t>
            </a:r>
            <a:endParaRPr lang="it-IT" sz="3600" u="sng" kern="0" dirty="0">
              <a:solidFill>
                <a:srgbClr val="FF6600"/>
              </a:solidFill>
              <a:latin typeface="+mj-lt"/>
              <a:ea typeface="+mj-ea"/>
              <a:cs typeface="+mj-cs"/>
            </a:endParaRPr>
          </a:p>
        </p:txBody>
      </p:sp>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en-US" sz="1000">
                <a:solidFill>
                  <a:schemeClr val="bg1"/>
                </a:solidFill>
                <a:latin typeface="+mj-lt"/>
              </a:rPr>
              <a:t>Milan, 8-9 June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Senza nome.png"/>
          <p:cNvPicPr>
            <a:picLocks noChangeAspect="1"/>
          </p:cNvPicPr>
          <p:nvPr/>
        </p:nvPicPr>
        <p:blipFill>
          <a:blip r:embed="rId3"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5123" name="Titolo 1"/>
          <p:cNvSpPr>
            <a:spLocks noGrp="1"/>
          </p:cNvSpPr>
          <p:nvPr>
            <p:ph type="title"/>
          </p:nvPr>
        </p:nvSpPr>
        <p:spPr>
          <a:xfrm>
            <a:off x="381000" y="457200"/>
            <a:ext cx="8382000" cy="533400"/>
          </a:xfrm>
        </p:spPr>
        <p:txBody>
          <a:bodyPr/>
          <a:lstStyle/>
          <a:p>
            <a:r>
              <a:rPr lang="it-IT" smtClean="0">
                <a:latin typeface="Verdana" pitchFamily="34" charset="0"/>
                <a:cs typeface="Arial" charset="0"/>
              </a:rPr>
              <a:t>II Prioritization process</a:t>
            </a:r>
          </a:p>
        </p:txBody>
      </p:sp>
      <p:sp>
        <p:nvSpPr>
          <p:cNvPr id="6" name="Segnaposto numero diapositiva 5"/>
          <p:cNvSpPr>
            <a:spLocks noGrp="1"/>
          </p:cNvSpPr>
          <p:nvPr>
            <p:ph type="sldNum" sz="quarter" idx="12"/>
          </p:nvPr>
        </p:nvSpPr>
        <p:spPr/>
        <p:txBody>
          <a:bodyPr/>
          <a:lstStyle/>
          <a:p>
            <a:pPr>
              <a:defRPr/>
            </a:pPr>
            <a:fld id="{5DEC7236-19B9-4CAD-BE0D-33391592A136}" type="slidenum">
              <a:rPr lang="it-IT" smtClean="0"/>
              <a:pPr>
                <a:defRPr/>
              </a:pPr>
              <a:t>2</a:t>
            </a:fld>
            <a:endParaRPr lang="it-IT"/>
          </a:p>
        </p:txBody>
      </p:sp>
      <p:sp>
        <p:nvSpPr>
          <p:cNvPr id="5125"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Steps</a:t>
            </a:r>
          </a:p>
          <a:p>
            <a:pPr algn="ctr">
              <a:spcBef>
                <a:spcPts val="1200"/>
              </a:spcBef>
              <a:spcAft>
                <a:spcPts val="1200"/>
              </a:spcAft>
            </a:pPr>
            <a:endParaRPr lang="it-IT" sz="1800" smtClean="0">
              <a:latin typeface="Verdana" pitchFamily="34" charset="0"/>
              <a:cs typeface="Arial" charset="0"/>
            </a:endParaRPr>
          </a:p>
        </p:txBody>
      </p:sp>
      <p:sp>
        <p:nvSpPr>
          <p:cNvPr id="9"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sp>
        <p:nvSpPr>
          <p:cNvPr id="5127" name="CasellaDiTesto 9"/>
          <p:cNvSpPr txBox="1">
            <a:spLocks noChangeArrowheads="1"/>
          </p:cNvSpPr>
          <p:nvPr/>
        </p:nvSpPr>
        <p:spPr bwMode="auto">
          <a:xfrm>
            <a:off x="609600" y="2209800"/>
            <a:ext cx="8153400" cy="3416300"/>
          </a:xfrm>
          <a:prstGeom prst="rect">
            <a:avLst/>
          </a:prstGeom>
          <a:noFill/>
          <a:ln w="9525">
            <a:noFill/>
            <a:miter lim="800000"/>
            <a:headEnd/>
            <a:tailEnd/>
          </a:ln>
        </p:spPr>
        <p:txBody>
          <a:bodyPr>
            <a:spAutoFit/>
          </a:bodyPr>
          <a:lstStyle/>
          <a:p>
            <a:r>
              <a:rPr lang="it-IT"/>
              <a:t>Update of the criteria weighting</a:t>
            </a:r>
          </a:p>
          <a:p>
            <a:endParaRPr lang="it-IT"/>
          </a:p>
          <a:p>
            <a:r>
              <a:rPr lang="it-IT"/>
              <a:t>Project selection and preparation of the presentation</a:t>
            </a:r>
          </a:p>
          <a:p>
            <a:endParaRPr lang="it-IT"/>
          </a:p>
          <a:p>
            <a:r>
              <a:rPr lang="it-IT"/>
              <a:t>Three regional evaluation conferences:</a:t>
            </a:r>
          </a:p>
          <a:p>
            <a:r>
              <a:rPr lang="it-IT"/>
              <a:t>	</a:t>
            </a:r>
          </a:p>
          <a:p>
            <a:r>
              <a:rPr lang="it-IT"/>
              <a:t>	</a:t>
            </a:r>
            <a:r>
              <a:rPr lang="it-IT" b="1"/>
              <a:t>Almaty</a:t>
            </a:r>
            <a:r>
              <a:rPr lang="it-IT"/>
              <a:t> - Central Asian +  Moldova</a:t>
            </a:r>
          </a:p>
          <a:p>
            <a:r>
              <a:rPr lang="it-IT"/>
              <a:t>	</a:t>
            </a:r>
            <a:r>
              <a:rPr lang="it-IT" b="1"/>
              <a:t>Kiev </a:t>
            </a:r>
            <a:r>
              <a:rPr lang="it-IT"/>
              <a:t> -  South East Europe + Tajikistan and Turkey - guests EIB, WB, 	EC Delegation </a:t>
            </a:r>
          </a:p>
          <a:p>
            <a:r>
              <a:rPr lang="it-IT"/>
              <a:t>	</a:t>
            </a:r>
            <a:r>
              <a:rPr lang="it-IT" b="1"/>
              <a:t>Tiblisi</a:t>
            </a:r>
            <a:r>
              <a:rPr lang="it-IT"/>
              <a:t> – Caucasus + Turkey + Ukraine and Uzbekistan – </a:t>
            </a:r>
            <a:br>
              <a:rPr lang="it-IT"/>
            </a:br>
            <a:r>
              <a:rPr lang="it-IT"/>
              <a:t>		guests   USAID, EC 	Delegation   </a:t>
            </a:r>
          </a:p>
          <a:p>
            <a:r>
              <a:rPr lang="it-IT"/>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Senza nome.png"/>
          <p:cNvPicPr>
            <a:picLocks noChangeAspect="1"/>
          </p:cNvPicPr>
          <p:nvPr/>
        </p:nvPicPr>
        <p:blipFill>
          <a:blip r:embed="rId3"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6147" name="Titolo 1"/>
          <p:cNvSpPr>
            <a:spLocks noGrp="1"/>
          </p:cNvSpPr>
          <p:nvPr>
            <p:ph type="title"/>
          </p:nvPr>
        </p:nvSpPr>
        <p:spPr/>
        <p:txBody>
          <a:bodyPr/>
          <a:lstStyle/>
          <a:p>
            <a:r>
              <a:rPr lang="en-US" smtClean="0">
                <a:latin typeface="Verdana" pitchFamily="34" charset="0"/>
                <a:cs typeface="Arial" charset="0"/>
              </a:rPr>
              <a:t>Weights for criteria</a:t>
            </a:r>
            <a:endParaRPr lang="it-IT"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CE24F0F3-CBB2-4021-896D-10139F0BD047}" type="slidenum">
              <a:rPr lang="it-IT" smtClean="0"/>
              <a:pPr>
                <a:defRPr/>
              </a:pPr>
              <a:t>3</a:t>
            </a:fld>
            <a:endParaRPr lang="it-IT"/>
          </a:p>
        </p:txBody>
      </p:sp>
      <p:sp>
        <p:nvSpPr>
          <p:cNvPr id="6149"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Comparison with Process I</a:t>
            </a:r>
          </a:p>
          <a:p>
            <a:pPr algn="ctr">
              <a:spcBef>
                <a:spcPts val="1200"/>
              </a:spcBef>
              <a:spcAft>
                <a:spcPts val="1200"/>
              </a:spcAft>
            </a:pPr>
            <a:endParaRPr lang="it-IT" sz="1800" smtClean="0">
              <a:latin typeface="Verdana" pitchFamily="34" charset="0"/>
              <a:cs typeface="Arial" charset="0"/>
            </a:endParaRPr>
          </a:p>
        </p:txBody>
      </p:sp>
      <p:graphicFrame>
        <p:nvGraphicFramePr>
          <p:cNvPr id="8" name="Tabella 7"/>
          <p:cNvGraphicFramePr>
            <a:graphicFrameLocks noGrp="1"/>
          </p:cNvGraphicFramePr>
          <p:nvPr/>
        </p:nvGraphicFramePr>
        <p:xfrm>
          <a:off x="1219200" y="1828800"/>
          <a:ext cx="7010400" cy="2895596"/>
        </p:xfrm>
        <a:graphic>
          <a:graphicData uri="http://schemas.openxmlformats.org/drawingml/2006/table">
            <a:tbl>
              <a:tblPr/>
              <a:tblGrid>
                <a:gridCol w="1402080"/>
                <a:gridCol w="1402080"/>
                <a:gridCol w="1402080"/>
                <a:gridCol w="1402080"/>
                <a:gridCol w="1402080"/>
              </a:tblGrid>
              <a:tr h="235414">
                <a:tc gridSpan="5">
                  <a:txBody>
                    <a:bodyPr/>
                    <a:lstStyle/>
                    <a:p>
                      <a:pPr algn="l" fontAlgn="b"/>
                      <a:r>
                        <a:rPr lang="en-GB" sz="1200" b="1" i="0" u="none" strike="noStrike" noProof="0" dirty="0" smtClean="0">
                          <a:solidFill>
                            <a:srgbClr val="FF0000"/>
                          </a:solidFill>
                          <a:latin typeface="Calibri"/>
                        </a:rPr>
                        <a:t>WEIGHTS 2010 – PROCESS I</a:t>
                      </a:r>
                      <a:endParaRPr lang="en-GB" sz="1200" b="1" i="0" u="none" strike="noStrike" noProof="0" dirty="0">
                        <a:solidFill>
                          <a:srgbClr val="FF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noProof="0"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noProof="0"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612078">
                <a:tc>
                  <a:txBody>
                    <a:bodyPr/>
                    <a:lstStyle/>
                    <a:p>
                      <a:pPr algn="ctr" fontAlgn="ctr"/>
                      <a:r>
                        <a:rPr lang="en-GB" sz="1000" b="1" i="0" u="none" strike="noStrike" noProof="0" smtClean="0">
                          <a:solidFill>
                            <a:srgbClr val="000000"/>
                          </a:solidFill>
                          <a:latin typeface="Arial"/>
                        </a:rPr>
                        <a:t>Regional integration criteria</a:t>
                      </a:r>
                      <a:endParaRPr lang="en-GB" sz="1000" b="1" i="0" u="none" strike="noStrike" noProof="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GB" sz="1000" b="1" i="0" u="none" strike="noStrike" noProof="0" smtClean="0">
                          <a:solidFill>
                            <a:srgbClr val="000000"/>
                          </a:solidFill>
                          <a:latin typeface="Arial"/>
                        </a:rPr>
                        <a:t>Technical criteria</a:t>
                      </a:r>
                      <a:endParaRPr lang="en-GB" sz="1000" b="1" i="0" u="none" strike="noStrike" noProof="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1" i="0" u="none" strike="noStrike" noProof="0" smtClean="0">
                          <a:solidFill>
                            <a:srgbClr val="000000"/>
                          </a:solidFill>
                          <a:latin typeface="Arial"/>
                        </a:rPr>
                        <a:t>Economic criteria</a:t>
                      </a:r>
                      <a:endParaRPr lang="en-GB" sz="1000" b="1" i="0" u="none" strike="noStrike" noProof="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GB" sz="1000" b="1" i="0" u="none" strike="noStrike" noProof="0" smtClean="0">
                          <a:solidFill>
                            <a:srgbClr val="000000"/>
                          </a:solidFill>
                          <a:latin typeface="Arial"/>
                        </a:rPr>
                        <a:t>Environmental criteria</a:t>
                      </a:r>
                      <a:endParaRPr lang="en-GB" sz="1000" b="1" i="0" u="none" strike="noStrike" noProof="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GB" sz="1000" b="1" i="0" u="none" strike="noStrike" noProof="0" smtClean="0">
                          <a:solidFill>
                            <a:srgbClr val="000000"/>
                          </a:solidFill>
                          <a:latin typeface="Arial"/>
                        </a:rPr>
                        <a:t>Policy based criteria</a:t>
                      </a:r>
                      <a:endParaRPr lang="en-GB" sz="1000" b="1" i="0" u="none" strike="noStrike" noProof="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99"/>
                    </a:solidFill>
                  </a:tcPr>
                </a:tc>
              </a:tr>
              <a:tr h="247185">
                <a:tc>
                  <a:txBody>
                    <a:bodyPr/>
                    <a:lstStyle/>
                    <a:p>
                      <a:pPr algn="ctr" fontAlgn="b"/>
                      <a:r>
                        <a:rPr lang="en-GB" sz="1100" b="1" i="0" u="none" strike="noStrike" noProof="0" smtClean="0">
                          <a:solidFill>
                            <a:srgbClr val="FF0000"/>
                          </a:solidFill>
                          <a:latin typeface="Arial"/>
                        </a:rPr>
                        <a:t>28.08%</a:t>
                      </a:r>
                      <a:endParaRPr lang="en-GB" sz="1100" b="1" i="0" u="none" strike="noStrike" noProof="0">
                        <a:solidFill>
                          <a:srgbClr val="FF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100" b="1" i="0" u="none" strike="noStrike" noProof="0" smtClean="0">
                          <a:solidFill>
                            <a:srgbClr val="FF0000"/>
                          </a:solidFill>
                          <a:latin typeface="Arial"/>
                        </a:rPr>
                        <a:t>18.65%</a:t>
                      </a:r>
                      <a:endParaRPr lang="en-GB" sz="1100" b="1" i="0" u="none" strike="noStrike" noProof="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100" b="1" i="0" u="none" strike="noStrike" noProof="0" smtClean="0">
                          <a:solidFill>
                            <a:srgbClr val="FF0000"/>
                          </a:solidFill>
                          <a:latin typeface="Arial"/>
                        </a:rPr>
                        <a:t>18.85%</a:t>
                      </a:r>
                      <a:endParaRPr lang="en-GB" sz="1100" b="1" i="0" u="none" strike="noStrike" noProof="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100" b="1" i="0" u="none" strike="noStrike" noProof="0" smtClean="0">
                          <a:solidFill>
                            <a:srgbClr val="FF0000"/>
                          </a:solidFill>
                          <a:latin typeface="Arial"/>
                        </a:rPr>
                        <a:t>15.96%</a:t>
                      </a:r>
                      <a:endParaRPr lang="en-GB" sz="1100" b="1" i="0" u="none" strike="noStrike" noProof="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100" b="1" i="0" u="none" strike="noStrike" noProof="0" dirty="0" smtClean="0">
                          <a:solidFill>
                            <a:srgbClr val="FF0000"/>
                          </a:solidFill>
                          <a:latin typeface="Arial"/>
                        </a:rPr>
                        <a:t>18.46%</a:t>
                      </a:r>
                      <a:endParaRPr lang="en-GB" sz="1100" b="1" i="0" u="none" strike="noStrike" noProof="0"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5414">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5414">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r>
              <a:tr h="235414">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100" b="0" i="0" u="none" strike="noStrike" noProof="0" dirty="0">
                        <a:solidFill>
                          <a:srgbClr val="000000"/>
                        </a:solidFill>
                        <a:latin typeface="Calibri"/>
                      </a:endParaRPr>
                    </a:p>
                  </a:txBody>
                  <a:tcPr marL="9525" marR="9525" marT="9525" marB="0" anchor="b">
                    <a:lnL>
                      <a:noFill/>
                    </a:lnL>
                    <a:lnR>
                      <a:noFill/>
                    </a:lnR>
                    <a:lnT>
                      <a:noFill/>
                    </a:lnT>
                    <a:lnB>
                      <a:noFill/>
                    </a:lnB>
                  </a:tcPr>
                </a:tc>
              </a:tr>
              <a:tr h="235414">
                <a:tc gridSpan="5">
                  <a:txBody>
                    <a:bodyPr/>
                    <a:lstStyle/>
                    <a:p>
                      <a:pPr algn="l" fontAlgn="b"/>
                      <a:r>
                        <a:rPr lang="en-GB" sz="1200" b="1" i="0" u="none" strike="noStrike" noProof="0" dirty="0" smtClean="0">
                          <a:solidFill>
                            <a:srgbClr val="FF0000"/>
                          </a:solidFill>
                          <a:latin typeface="Calibri"/>
                        </a:rPr>
                        <a:t>WEIGHTS 2011 – PROCESS II</a:t>
                      </a:r>
                      <a:endParaRPr lang="en-GB" sz="1200" b="1" i="0" u="none" strike="noStrike" noProof="0" dirty="0">
                        <a:solidFill>
                          <a:srgbClr val="FF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noProof="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noProof="0"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612078">
                <a:tc>
                  <a:txBody>
                    <a:bodyPr/>
                    <a:lstStyle/>
                    <a:p>
                      <a:pPr algn="ctr" fontAlgn="ctr"/>
                      <a:r>
                        <a:rPr lang="en-GB" sz="1000" b="1" i="0" u="none" strike="noStrike" noProof="0" smtClean="0">
                          <a:solidFill>
                            <a:srgbClr val="000000"/>
                          </a:solidFill>
                          <a:latin typeface="Arial"/>
                        </a:rPr>
                        <a:t>Regional integration criteria</a:t>
                      </a:r>
                      <a:endParaRPr lang="en-GB" sz="1000" b="1" i="0" u="none" strike="noStrike" noProof="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GB" sz="1000" b="1" i="0" u="none" strike="noStrike" noProof="0" smtClean="0">
                          <a:solidFill>
                            <a:srgbClr val="000000"/>
                          </a:solidFill>
                          <a:latin typeface="Arial"/>
                        </a:rPr>
                        <a:t>Technical criteria</a:t>
                      </a:r>
                      <a:endParaRPr lang="en-GB" sz="1000" b="1" i="0" u="none" strike="noStrike" noProof="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1" i="0" u="none" strike="noStrike" noProof="0" dirty="0" smtClean="0">
                          <a:solidFill>
                            <a:srgbClr val="000000"/>
                          </a:solidFill>
                          <a:latin typeface="Arial"/>
                        </a:rPr>
                        <a:t>Economic criteria</a:t>
                      </a:r>
                      <a:endParaRPr lang="en-GB" sz="1000" b="1" i="0" u="none" strike="noStrike" noProof="0"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GB" sz="1000" b="1" i="0" u="none" strike="noStrike" noProof="0" smtClean="0">
                          <a:solidFill>
                            <a:srgbClr val="000000"/>
                          </a:solidFill>
                          <a:latin typeface="Arial"/>
                        </a:rPr>
                        <a:t>Environmental criteria</a:t>
                      </a:r>
                      <a:endParaRPr lang="en-GB" sz="1000" b="1" i="0" u="none" strike="noStrike" noProof="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n-GB" sz="1000" b="1" i="0" u="none" strike="noStrike" noProof="0" smtClean="0">
                          <a:solidFill>
                            <a:srgbClr val="000000"/>
                          </a:solidFill>
                          <a:latin typeface="Arial"/>
                        </a:rPr>
                        <a:t>Policy based criteria</a:t>
                      </a:r>
                      <a:endParaRPr lang="en-GB" sz="1000" b="1" i="0" u="none" strike="noStrike" noProof="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99"/>
                    </a:solidFill>
                  </a:tcPr>
                </a:tc>
              </a:tr>
              <a:tr h="247185">
                <a:tc>
                  <a:txBody>
                    <a:bodyPr/>
                    <a:lstStyle/>
                    <a:p>
                      <a:pPr algn="ctr" fontAlgn="b"/>
                      <a:r>
                        <a:rPr lang="en-GB" sz="1100" b="1" i="0" u="none" strike="noStrike" noProof="0" smtClean="0">
                          <a:solidFill>
                            <a:srgbClr val="FF0000"/>
                          </a:solidFill>
                          <a:latin typeface="Arial"/>
                        </a:rPr>
                        <a:t>27.50%</a:t>
                      </a:r>
                      <a:endParaRPr lang="en-GB" sz="1100" b="1" i="0" u="none" strike="noStrike" noProof="0">
                        <a:solidFill>
                          <a:srgbClr val="FF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100" b="1" i="0" u="none" strike="noStrike" noProof="0" smtClean="0">
                          <a:solidFill>
                            <a:srgbClr val="FF0000"/>
                          </a:solidFill>
                          <a:latin typeface="Arial"/>
                        </a:rPr>
                        <a:t>18.75%</a:t>
                      </a:r>
                      <a:endParaRPr lang="en-GB" sz="1100" b="1" i="0" u="none" strike="noStrike" noProof="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100" b="1" i="0" u="none" strike="noStrike" noProof="0" smtClean="0">
                          <a:solidFill>
                            <a:srgbClr val="FF0000"/>
                          </a:solidFill>
                          <a:latin typeface="Arial"/>
                        </a:rPr>
                        <a:t>22.92%</a:t>
                      </a:r>
                      <a:endParaRPr lang="en-GB" sz="1100" b="1" i="0" u="none" strike="noStrike" noProof="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100" b="1" i="0" u="none" strike="noStrike" noProof="0" smtClean="0">
                          <a:solidFill>
                            <a:srgbClr val="FF0000"/>
                          </a:solidFill>
                          <a:latin typeface="Arial"/>
                        </a:rPr>
                        <a:t>15.42%</a:t>
                      </a:r>
                      <a:endParaRPr lang="en-GB" sz="1100" b="1" i="0" u="none" strike="noStrike" noProof="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100" b="1" i="0" u="none" strike="noStrike" noProof="0" dirty="0" smtClean="0">
                          <a:solidFill>
                            <a:srgbClr val="FF0000"/>
                          </a:solidFill>
                          <a:latin typeface="Arial"/>
                        </a:rPr>
                        <a:t>15.42%</a:t>
                      </a:r>
                      <a:endParaRPr lang="en-GB" sz="1100" b="1" i="0" u="none" strike="noStrike" noProof="0"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Senza nome.png"/>
          <p:cNvPicPr>
            <a:picLocks noChangeAspect="1"/>
          </p:cNvPicPr>
          <p:nvPr/>
        </p:nvPicPr>
        <p:blipFill>
          <a:blip r:embed="rId3"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7171" name="Titolo 1"/>
          <p:cNvSpPr>
            <a:spLocks noGrp="1"/>
          </p:cNvSpPr>
          <p:nvPr>
            <p:ph type="title"/>
          </p:nvPr>
        </p:nvSpPr>
        <p:spPr>
          <a:xfrm>
            <a:off x="381000" y="457200"/>
            <a:ext cx="8382000" cy="533400"/>
          </a:xfrm>
        </p:spPr>
        <p:txBody>
          <a:bodyPr/>
          <a:lstStyle/>
          <a:p>
            <a:r>
              <a:rPr lang="it-IT" smtClean="0">
                <a:latin typeface="Verdana" pitchFamily="34" charset="0"/>
                <a:cs typeface="Arial" charset="0"/>
              </a:rPr>
              <a:t>II Prioritization process</a:t>
            </a:r>
          </a:p>
        </p:txBody>
      </p:sp>
      <p:sp>
        <p:nvSpPr>
          <p:cNvPr id="6" name="Segnaposto numero diapositiva 5"/>
          <p:cNvSpPr>
            <a:spLocks noGrp="1"/>
          </p:cNvSpPr>
          <p:nvPr>
            <p:ph type="sldNum" sz="quarter" idx="12"/>
          </p:nvPr>
        </p:nvSpPr>
        <p:spPr/>
        <p:txBody>
          <a:bodyPr/>
          <a:lstStyle/>
          <a:p>
            <a:pPr>
              <a:defRPr/>
            </a:pPr>
            <a:fld id="{AD458D76-1466-4390-BF75-85D10939195D}" type="slidenum">
              <a:rPr lang="it-IT" smtClean="0"/>
              <a:pPr>
                <a:defRPr/>
              </a:pPr>
              <a:t>4</a:t>
            </a:fld>
            <a:endParaRPr lang="it-IT"/>
          </a:p>
        </p:txBody>
      </p:sp>
      <p:sp>
        <p:nvSpPr>
          <p:cNvPr id="7173"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Approach</a:t>
            </a:r>
          </a:p>
          <a:p>
            <a:pPr algn="ctr">
              <a:spcBef>
                <a:spcPts val="1200"/>
              </a:spcBef>
              <a:spcAft>
                <a:spcPts val="1200"/>
              </a:spcAft>
            </a:pPr>
            <a:endParaRPr lang="it-IT" sz="1800" smtClean="0">
              <a:latin typeface="Verdana" pitchFamily="34" charset="0"/>
              <a:cs typeface="Arial" charset="0"/>
            </a:endParaRPr>
          </a:p>
        </p:txBody>
      </p:sp>
      <p:sp>
        <p:nvSpPr>
          <p:cNvPr id="9"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sp>
        <p:nvSpPr>
          <p:cNvPr id="10" name="CasellaDiTesto 9"/>
          <p:cNvSpPr txBox="1"/>
          <p:nvPr/>
        </p:nvSpPr>
        <p:spPr>
          <a:xfrm>
            <a:off x="762000" y="2209800"/>
            <a:ext cx="7620000" cy="3416300"/>
          </a:xfrm>
          <a:prstGeom prst="rect">
            <a:avLst/>
          </a:prstGeom>
          <a:noFill/>
        </p:spPr>
        <p:txBody>
          <a:bodyPr>
            <a:spAutoFit/>
          </a:bodyPr>
          <a:lstStyle/>
          <a:p>
            <a:pPr marL="628650" indent="-457200">
              <a:defRPr/>
            </a:pPr>
            <a:endParaRPr lang="en-US" dirty="0">
              <a:cs typeface="Times New Roman" charset="0"/>
            </a:endParaRPr>
          </a:p>
          <a:p>
            <a:pPr marL="628650" indent="-457200">
              <a:defRPr/>
            </a:pPr>
            <a:r>
              <a:rPr lang="en-US" dirty="0">
                <a:cs typeface="Times New Roman" charset="0"/>
              </a:rPr>
              <a:t>The TRACECA Priority List ensures that </a:t>
            </a:r>
          </a:p>
          <a:p>
            <a:pPr marL="628650" indent="-457200">
              <a:buFontTx/>
              <a:buBlip>
                <a:blip r:embed="rId4"/>
              </a:buBlip>
              <a:defRPr/>
            </a:pPr>
            <a:endParaRPr lang="en-US" dirty="0">
              <a:cs typeface="Times New Roman" charset="0"/>
            </a:endParaRPr>
          </a:p>
          <a:p>
            <a:pPr marL="628650" indent="-457200">
              <a:buFontTx/>
              <a:buBlip>
                <a:blip r:embed="rId4"/>
              </a:buBlip>
              <a:defRPr/>
            </a:pPr>
            <a:r>
              <a:rPr lang="en-US" dirty="0">
                <a:cs typeface="Times New Roman" charset="0"/>
              </a:rPr>
              <a:t>Each country has a project in the priority list</a:t>
            </a:r>
          </a:p>
          <a:p>
            <a:pPr marL="628650" indent="-457200">
              <a:buFontTx/>
              <a:buBlip>
                <a:blip r:embed="rId4"/>
              </a:buBlip>
              <a:defRPr/>
            </a:pPr>
            <a:endParaRPr lang="en-US" dirty="0">
              <a:cs typeface="Times New Roman" charset="0"/>
            </a:endParaRPr>
          </a:p>
          <a:p>
            <a:pPr marL="628650" indent="-457200">
              <a:buFontTx/>
              <a:buBlip>
                <a:blip r:embed="rId4"/>
              </a:buBlip>
              <a:defRPr/>
            </a:pPr>
            <a:r>
              <a:rPr lang="en-US" dirty="0">
                <a:cs typeface="Times New Roman" charset="0"/>
              </a:rPr>
              <a:t>All the modes  are represented in proportion</a:t>
            </a:r>
          </a:p>
          <a:p>
            <a:pPr marL="628650" indent="-457200">
              <a:buFontTx/>
              <a:buBlip>
                <a:blip r:embed="rId4"/>
              </a:buBlip>
              <a:defRPr/>
            </a:pPr>
            <a:endParaRPr lang="en-US" dirty="0">
              <a:cs typeface="Times New Roman" charset="0"/>
            </a:endParaRPr>
          </a:p>
          <a:p>
            <a:pPr marL="628650" indent="-457200">
              <a:defRPr/>
            </a:pPr>
            <a:r>
              <a:rPr lang="en-US" dirty="0">
                <a:cs typeface="Times New Roman" charset="0"/>
              </a:rPr>
              <a:t>12 projects identified </a:t>
            </a:r>
          </a:p>
          <a:p>
            <a:pPr marL="628650" indent="-457200">
              <a:defRPr/>
            </a:pPr>
            <a:endParaRPr lang="en-US" dirty="0">
              <a:cs typeface="Times New Roman" charset="0"/>
            </a:endParaRPr>
          </a:p>
          <a:p>
            <a:pPr marL="628650" indent="-457200">
              <a:defRPr/>
            </a:pPr>
            <a:endParaRPr lang="en-US" dirty="0">
              <a:cs typeface="Times New Roman" charset="0"/>
            </a:endParaRPr>
          </a:p>
          <a:p>
            <a:pPr>
              <a:defRPr/>
            </a:pPr>
            <a:r>
              <a:rPr lang="it-IT" dirty="0"/>
              <a:t>  </a:t>
            </a:r>
          </a:p>
          <a:p>
            <a:pPr>
              <a:defRPr/>
            </a:pPr>
            <a:r>
              <a:rPr lang="it-IT"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9" descr="Senza nome.png"/>
          <p:cNvPicPr>
            <a:picLocks noChangeAspect="1"/>
          </p:cNvPicPr>
          <p:nvPr/>
        </p:nvPicPr>
        <p:blipFill>
          <a:blip r:embed="rId2" cstate="print">
            <a:lum bright="6000"/>
          </a:blip>
          <a:srcRect t="15031"/>
          <a:stretch>
            <a:fillRect/>
          </a:stretch>
        </p:blipFill>
        <p:spPr bwMode="auto">
          <a:xfrm>
            <a:off x="0" y="1828800"/>
            <a:ext cx="9144000" cy="4114800"/>
          </a:xfrm>
          <a:prstGeom prst="rect">
            <a:avLst/>
          </a:prstGeom>
          <a:noFill/>
          <a:ln w="9525">
            <a:noFill/>
            <a:miter lim="800000"/>
            <a:headEnd/>
            <a:tailEnd/>
          </a:ln>
        </p:spPr>
      </p:pic>
      <p:sp>
        <p:nvSpPr>
          <p:cNvPr id="8195" name="Titolo 1"/>
          <p:cNvSpPr>
            <a:spLocks noGrp="1"/>
          </p:cNvSpPr>
          <p:nvPr>
            <p:ph type="title"/>
          </p:nvPr>
        </p:nvSpPr>
        <p:spPr/>
        <p:txBody>
          <a:bodyPr/>
          <a:lstStyle/>
          <a:p>
            <a:r>
              <a:rPr lang="en-US" smtClean="0">
                <a:latin typeface="Verdana" pitchFamily="34" charset="0"/>
                <a:cs typeface="Arial" charset="0"/>
              </a:rPr>
              <a:t>Presented projects</a:t>
            </a:r>
            <a:endParaRPr lang="it-IT" smtClean="0">
              <a:latin typeface="Verdana" pitchFamily="34" charset="0"/>
              <a:cs typeface="Arial" charset="0"/>
            </a:endParaRPr>
          </a:p>
        </p:txBody>
      </p:sp>
      <p:sp>
        <p:nvSpPr>
          <p:cNvPr id="8196"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Central Asia – 16 Projects</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5D554118-6457-40FD-8AFC-259025BE962F}" type="slidenum">
              <a:rPr lang="it-IT" smtClean="0"/>
              <a:pPr>
                <a:defRPr/>
              </a:pPr>
              <a:t>5</a:t>
            </a:fld>
            <a:endParaRPr lang="it-IT"/>
          </a:p>
        </p:txBody>
      </p:sp>
      <p:graphicFrame>
        <p:nvGraphicFramePr>
          <p:cNvPr id="7" name="Tabella 6"/>
          <p:cNvGraphicFramePr>
            <a:graphicFrameLocks noGrp="1"/>
          </p:cNvGraphicFramePr>
          <p:nvPr/>
        </p:nvGraphicFramePr>
        <p:xfrm>
          <a:off x="1066800" y="1600200"/>
          <a:ext cx="6884085" cy="4489200"/>
        </p:xfrm>
        <a:graphic>
          <a:graphicData uri="http://schemas.openxmlformats.org/drawingml/2006/table">
            <a:tbl>
              <a:tblPr>
                <a:tableStyleId>{9DCAF9ED-07DC-4A11-8D7F-57B35C25682E}</a:tableStyleId>
              </a:tblPr>
              <a:tblGrid>
                <a:gridCol w="350006"/>
                <a:gridCol w="1610029"/>
                <a:gridCol w="3710066"/>
                <a:gridCol w="1213984"/>
              </a:tblGrid>
              <a:tr h="457200">
                <a:tc>
                  <a:txBody>
                    <a:bodyPr/>
                    <a:lstStyle/>
                    <a:p>
                      <a:pPr algn="ctr" fontAlgn="ctr"/>
                      <a:endParaRPr lang="en-GB" sz="1400" b="1" i="0" u="none" strike="noStrike" noProof="0" dirty="0">
                        <a:latin typeface="Arial"/>
                      </a:endParaRPr>
                    </a:p>
                  </a:txBody>
                  <a:tcPr marL="0" marR="0" marT="0" marB="0" anchor="ctr">
                    <a:solidFill>
                      <a:srgbClr val="FFFFFF">
                        <a:alpha val="70000"/>
                      </a:srgbClr>
                    </a:solidFill>
                  </a:tcPr>
                </a:tc>
                <a:tc>
                  <a:txBody>
                    <a:bodyPr/>
                    <a:lstStyle/>
                    <a:p>
                      <a:pPr algn="ctr" fontAlgn="ctr"/>
                      <a:r>
                        <a:rPr lang="en-GB" sz="1400" b="1" u="none" strike="noStrike" noProof="0" smtClean="0">
                          <a:solidFill>
                            <a:srgbClr val="000066"/>
                          </a:solidFill>
                        </a:rPr>
                        <a:t>Mode</a:t>
                      </a:r>
                      <a:endParaRPr lang="en-GB" sz="1400" b="1" i="0" u="none" strike="noStrike" noProof="0">
                        <a:solidFill>
                          <a:srgbClr val="000066"/>
                        </a:solidFill>
                        <a:latin typeface="Arial"/>
                      </a:endParaRPr>
                    </a:p>
                  </a:txBody>
                  <a:tcPr marL="0" marR="0" marT="0" marB="0" anchor="ctr">
                    <a:solidFill>
                      <a:srgbClr val="FFFFFF">
                        <a:alpha val="70000"/>
                      </a:srgbClr>
                    </a:solidFill>
                  </a:tcPr>
                </a:tc>
                <a:tc>
                  <a:txBody>
                    <a:bodyPr/>
                    <a:lstStyle/>
                    <a:p>
                      <a:pPr algn="ctr" fontAlgn="ctr"/>
                      <a:r>
                        <a:rPr lang="en-GB" sz="1400" b="1" u="none" strike="noStrike" noProof="0" smtClean="0">
                          <a:solidFill>
                            <a:srgbClr val="000066"/>
                          </a:solidFill>
                        </a:rPr>
                        <a:t>Project name</a:t>
                      </a:r>
                      <a:endParaRPr lang="en-GB" sz="1400" b="1" i="0" u="none" strike="noStrike" noProof="0">
                        <a:solidFill>
                          <a:srgbClr val="000066"/>
                        </a:solidFill>
                        <a:latin typeface="Arial"/>
                      </a:endParaRPr>
                    </a:p>
                  </a:txBody>
                  <a:tcPr marL="0" marR="0" marT="0" marB="0" anchor="ctr">
                    <a:solidFill>
                      <a:srgbClr val="FFFFFF">
                        <a:alpha val="70000"/>
                      </a:srgbClr>
                    </a:solidFill>
                  </a:tcPr>
                </a:tc>
                <a:tc>
                  <a:txBody>
                    <a:bodyPr/>
                    <a:lstStyle/>
                    <a:p>
                      <a:pPr algn="ctr" fontAlgn="ctr"/>
                      <a:r>
                        <a:rPr lang="en-GB" sz="1400" b="1" u="none" strike="noStrike" noProof="0" smtClean="0">
                          <a:solidFill>
                            <a:srgbClr val="000066"/>
                          </a:solidFill>
                        </a:rPr>
                        <a:t>Project code</a:t>
                      </a:r>
                      <a:endParaRPr lang="en-GB" sz="1400" b="1" i="0" u="none" strike="noStrike" noProof="0">
                        <a:solidFill>
                          <a:srgbClr val="000066"/>
                        </a:solidFill>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1</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Rail</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Almaty-Aktogay railway electrification</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KAZ1</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2</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Rail</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Aktogay-Dostyk railway electrification</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KAZ2</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3</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Rail</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dirty="0" err="1" smtClean="0"/>
                        <a:t>Aktogay-Mojinty</a:t>
                      </a:r>
                      <a:r>
                        <a:rPr lang="en-GB" sz="1200" b="0" u="none" strike="noStrike" noProof="0" dirty="0" smtClean="0"/>
                        <a:t> railway electrification</a:t>
                      </a:r>
                      <a:endParaRPr lang="en-GB" sz="1200" b="0" i="0" u="none" strike="noStrike" noProof="0" dirty="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KAZ3</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4</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Road</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Tashkent-Shimkent  road reconstruction</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KAZ4</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5</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Road</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Osh-Batken-Isfana road reabilitation</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KYR1</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6</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Air</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Aeronavigation</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KYR2</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7</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Multimodal</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Involvement of Single Window System</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KYR3</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8</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Air</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Osh  airport reconstruction</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KYR4</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9</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Air</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Issyk-Kul airport reconstruction</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KYR5</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10</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Rail</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Kolkhozabad-Dusty-Nizhnij Pyanj railway </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TAJ1</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11</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Rail</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Vakhdat-Dzirgatal (-Kyrgyzstan)  railway </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TAJ2</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12</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Road</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Guliston-Dusti  road rehabilitation</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TAJ3</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13</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Road</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Khorog-Kulma road rehabilitation </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TAJ4</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14</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Rail</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Vakhdat-Yavan new railway </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TAJ5</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15</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Road</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Ecological Control System</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UZB1</a:t>
                      </a:r>
                      <a:endParaRPr lang="en-GB" sz="1200" b="0" i="0" u="none" strike="noStrike" noProof="0">
                        <a:latin typeface="Arial"/>
                      </a:endParaRPr>
                    </a:p>
                  </a:txBody>
                  <a:tcPr marL="0" marR="0" marT="0" marB="0" anchor="ctr">
                    <a:solidFill>
                      <a:srgbClr val="FFFFFF">
                        <a:alpha val="70000"/>
                      </a:srgbClr>
                    </a:solidFill>
                  </a:tcPr>
                </a:tc>
              </a:tr>
              <a:tr h="252000">
                <a:tc>
                  <a:txBody>
                    <a:bodyPr/>
                    <a:lstStyle/>
                    <a:p>
                      <a:pPr algn="ctr" fontAlgn="ctr"/>
                      <a:r>
                        <a:rPr lang="en-GB" sz="1200" b="1" u="none" strike="noStrike" noProof="0" smtClean="0">
                          <a:solidFill>
                            <a:srgbClr val="FF6600"/>
                          </a:solidFill>
                        </a:rPr>
                        <a:t>16</a:t>
                      </a:r>
                      <a:endParaRPr lang="en-GB" sz="1200" b="1" i="0" u="none" strike="noStrike" noProof="0">
                        <a:solidFill>
                          <a:srgbClr val="FF6600"/>
                        </a:solidFill>
                        <a:latin typeface="Arial"/>
                      </a:endParaRPr>
                    </a:p>
                  </a:txBody>
                  <a:tcPr marL="0" marR="0" marT="0" marB="0" anchor="ctr">
                    <a:solidFill>
                      <a:srgbClr val="FFFFFF">
                        <a:alpha val="70000"/>
                      </a:srgbClr>
                    </a:solidFill>
                  </a:tcPr>
                </a:tc>
                <a:tc>
                  <a:txBody>
                    <a:bodyPr/>
                    <a:lstStyle/>
                    <a:p>
                      <a:pPr algn="ctr" fontAlgn="ctr"/>
                      <a:r>
                        <a:rPr lang="en-GB" sz="1200" b="0" u="none" strike="noStrike" noProof="0" smtClean="0"/>
                        <a:t>Road</a:t>
                      </a:r>
                      <a:endParaRPr lang="en-GB" sz="1200" b="0" i="0" u="none" strike="noStrike" noProof="0">
                        <a:latin typeface="Arial"/>
                      </a:endParaRPr>
                    </a:p>
                  </a:txBody>
                  <a:tcPr marL="0" marR="0" marT="0" marB="0" anchor="ctr">
                    <a:solidFill>
                      <a:srgbClr val="FFFFFF">
                        <a:alpha val="70000"/>
                      </a:srgbClr>
                    </a:solidFill>
                  </a:tcPr>
                </a:tc>
                <a:tc>
                  <a:txBody>
                    <a:bodyPr/>
                    <a:lstStyle/>
                    <a:p>
                      <a:pPr algn="l" fontAlgn="ctr"/>
                      <a:r>
                        <a:rPr lang="en-GB" sz="1200" b="0" u="none" strike="noStrike" noProof="0" smtClean="0"/>
                        <a:t>Centralised Information Web for Customs</a:t>
                      </a:r>
                      <a:endParaRPr lang="en-GB" sz="1200" b="0" i="0" u="none" strike="noStrike" noProof="0">
                        <a:latin typeface="Arial"/>
                      </a:endParaRPr>
                    </a:p>
                  </a:txBody>
                  <a:tcPr marL="0" marR="0" marT="0" marB="0" anchor="ctr">
                    <a:solidFill>
                      <a:srgbClr val="FFFFFF">
                        <a:alpha val="70000"/>
                      </a:srgbClr>
                    </a:solidFill>
                  </a:tcPr>
                </a:tc>
                <a:tc>
                  <a:txBody>
                    <a:bodyPr/>
                    <a:lstStyle/>
                    <a:p>
                      <a:pPr algn="ctr" fontAlgn="ctr"/>
                      <a:r>
                        <a:rPr lang="en-GB" sz="1200" b="0" u="none" strike="noStrike" noProof="0" dirty="0" smtClean="0"/>
                        <a:t>UZB2</a:t>
                      </a:r>
                      <a:endParaRPr lang="en-GB" sz="1200" b="0" i="0" u="none" strike="noStrike" noProof="0" dirty="0">
                        <a:latin typeface="Arial"/>
                      </a:endParaRPr>
                    </a:p>
                  </a:txBody>
                  <a:tcPr marL="0" marR="0" marT="0" marB="0" anchor="ctr">
                    <a:solidFill>
                      <a:srgbClr val="FFFFFF">
                        <a:alpha val="70000"/>
                      </a:srgbClr>
                    </a:solidFill>
                  </a:tcPr>
                </a:tc>
              </a:tr>
            </a:tbl>
          </a:graphicData>
        </a:graphic>
      </p:graphicFrame>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6" descr="Senza nome.png"/>
          <p:cNvPicPr>
            <a:picLocks noChangeAspect="1"/>
          </p:cNvPicPr>
          <p:nvPr/>
        </p:nvPicPr>
        <p:blipFill>
          <a:blip r:embed="rId2" cstate="print">
            <a:lum bright="6000"/>
          </a:blip>
          <a:srcRect t="15031"/>
          <a:stretch>
            <a:fillRect/>
          </a:stretch>
        </p:blipFill>
        <p:spPr bwMode="auto">
          <a:xfrm>
            <a:off x="0" y="1828800"/>
            <a:ext cx="9144000" cy="4114800"/>
          </a:xfrm>
          <a:prstGeom prst="rect">
            <a:avLst/>
          </a:prstGeom>
          <a:noFill/>
          <a:ln w="9525">
            <a:noFill/>
            <a:miter lim="800000"/>
            <a:headEnd/>
            <a:tailEnd/>
          </a:ln>
        </p:spPr>
      </p:pic>
      <p:sp>
        <p:nvSpPr>
          <p:cNvPr id="9219" name="Titolo 1"/>
          <p:cNvSpPr>
            <a:spLocks noGrp="1"/>
          </p:cNvSpPr>
          <p:nvPr>
            <p:ph type="title"/>
          </p:nvPr>
        </p:nvSpPr>
        <p:spPr/>
        <p:txBody>
          <a:bodyPr/>
          <a:lstStyle/>
          <a:p>
            <a:r>
              <a:rPr lang="en-US" smtClean="0">
                <a:latin typeface="Verdana" pitchFamily="34" charset="0"/>
                <a:cs typeface="Arial" charset="0"/>
              </a:rPr>
              <a:t>Presented projects</a:t>
            </a:r>
            <a:endParaRPr lang="it-IT" smtClean="0">
              <a:latin typeface="Verdana" pitchFamily="34" charset="0"/>
              <a:cs typeface="Arial" charset="0"/>
            </a:endParaRPr>
          </a:p>
        </p:txBody>
      </p:sp>
      <p:sp>
        <p:nvSpPr>
          <p:cNvPr id="9220"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South East Europe – 10 Projects</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F0CC0428-64F3-4927-9A4F-D31D8931B5DC}" type="slidenum">
              <a:rPr lang="it-IT" smtClean="0"/>
              <a:pPr>
                <a:defRPr/>
              </a:pPr>
              <a:t>6</a:t>
            </a:fld>
            <a:endParaRPr lang="it-IT"/>
          </a:p>
        </p:txBody>
      </p:sp>
      <p:graphicFrame>
        <p:nvGraphicFramePr>
          <p:cNvPr id="8" name="Tabella 7"/>
          <p:cNvGraphicFramePr>
            <a:graphicFrameLocks noGrp="1"/>
          </p:cNvGraphicFramePr>
          <p:nvPr/>
        </p:nvGraphicFramePr>
        <p:xfrm>
          <a:off x="1066800" y="2036763"/>
          <a:ext cx="7162800" cy="3068317"/>
        </p:xfrm>
        <a:graphic>
          <a:graphicData uri="http://schemas.openxmlformats.org/drawingml/2006/table">
            <a:tbl>
              <a:tblPr>
                <a:tableStyleId>{9DCAF9ED-07DC-4A11-8D7F-57B35C25682E}</a:tableStyleId>
              </a:tblPr>
              <a:tblGrid>
                <a:gridCol w="381000"/>
                <a:gridCol w="1567476"/>
                <a:gridCol w="4265039"/>
                <a:gridCol w="949285"/>
              </a:tblGrid>
              <a:tr h="548317">
                <a:tc>
                  <a:txBody>
                    <a:bodyPr/>
                    <a:lstStyle/>
                    <a:p>
                      <a:pPr marL="0" algn="ctr" defTabSz="914400" rtl="0" eaLnBrk="1" fontAlgn="ctr" latinLnBrk="0" hangingPunct="1"/>
                      <a:endParaRPr lang="it-IT" sz="1400" b="1" u="none" strike="noStrike" kern="1200" dirty="0">
                        <a:solidFill>
                          <a:srgbClr val="000066"/>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400" b="1" u="none" strike="noStrike" kern="1200" dirty="0">
                          <a:solidFill>
                            <a:srgbClr val="000066"/>
                          </a:solidFill>
                          <a:latin typeface="+mn-lt"/>
                          <a:ea typeface="+mn-ea"/>
                          <a:cs typeface="+mn-cs"/>
                        </a:rPr>
                        <a:t>Mode</a:t>
                      </a:r>
                    </a:p>
                  </a:txBody>
                  <a:tcPr marL="0" marR="0" marT="0" marB="0" anchor="ctr">
                    <a:solidFill>
                      <a:schemeClr val="lt1">
                        <a:alpha val="70000"/>
                      </a:schemeClr>
                    </a:solidFill>
                  </a:tcPr>
                </a:tc>
                <a:tc>
                  <a:txBody>
                    <a:bodyPr/>
                    <a:lstStyle/>
                    <a:p>
                      <a:pPr marL="0" algn="ctr" defTabSz="914400" rtl="0" eaLnBrk="1" fontAlgn="ctr" latinLnBrk="0" hangingPunct="1"/>
                      <a:r>
                        <a:rPr lang="it-IT" sz="1400" b="1" u="none" strike="noStrike" kern="1200" dirty="0">
                          <a:solidFill>
                            <a:srgbClr val="000066"/>
                          </a:solidFill>
                          <a:latin typeface="+mn-lt"/>
                          <a:ea typeface="+mn-ea"/>
                          <a:cs typeface="+mn-cs"/>
                        </a:rPr>
                        <a:t>Project name</a:t>
                      </a:r>
                    </a:p>
                  </a:txBody>
                  <a:tcPr marL="0" marR="0" marT="0" marB="0" anchor="ctr">
                    <a:solidFill>
                      <a:schemeClr val="lt1">
                        <a:alpha val="70000"/>
                      </a:schemeClr>
                    </a:solidFill>
                  </a:tcPr>
                </a:tc>
                <a:tc>
                  <a:txBody>
                    <a:bodyPr/>
                    <a:lstStyle/>
                    <a:p>
                      <a:pPr marL="0" algn="ctr" defTabSz="914400" rtl="0" eaLnBrk="1" fontAlgn="ctr" latinLnBrk="0" hangingPunct="1"/>
                      <a:r>
                        <a:rPr lang="it-IT" sz="1400" b="1" u="none" strike="noStrike" kern="1200" dirty="0">
                          <a:solidFill>
                            <a:srgbClr val="000066"/>
                          </a:solidFill>
                          <a:latin typeface="+mn-lt"/>
                          <a:ea typeface="+mn-ea"/>
                          <a:cs typeface="+mn-cs"/>
                        </a:rPr>
                        <a:t>Project code</a:t>
                      </a: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1</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Maritime</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Varna Ferryboat</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BUL1</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2</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Intermodal</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Ruse Terminal Construction</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BUL2</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3</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Road</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Unguri-Brosnitsa border crossing</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MLD1</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4</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Intermodal</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Prut river multimodal link</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MLD2</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5</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Road</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err="1"/>
                        <a:t>Slobozia</a:t>
                      </a:r>
                      <a:r>
                        <a:rPr lang="it-IT" sz="1200" u="none" strike="noStrike" kern="1200" dirty="0"/>
                        <a:t> </a:t>
                      </a:r>
                      <a:r>
                        <a:rPr lang="it-IT" sz="1200" u="none" strike="noStrike" kern="1200" dirty="0" smtClean="0"/>
                        <a:t>Bypass</a:t>
                      </a:r>
                      <a:r>
                        <a:rPr lang="it-IT" sz="1200" u="none" strike="noStrike" kern="1200" baseline="0" dirty="0" smtClean="0"/>
                        <a:t> </a:t>
                      </a:r>
                      <a:r>
                        <a:rPr lang="it-IT" sz="1200" u="none" strike="noStrike" kern="1200" dirty="0" smtClean="0"/>
                        <a:t>on </a:t>
                      </a:r>
                      <a:r>
                        <a:rPr lang="it-IT" sz="1200" u="none" strike="noStrike" kern="1200" dirty="0" err="1" smtClean="0"/>
                        <a:t>Chisinau-Giurgiulesti</a:t>
                      </a:r>
                      <a:r>
                        <a:rPr lang="it-IT" sz="1200" u="none" strike="noStrike" kern="1200" dirty="0" smtClean="0"/>
                        <a:t> </a:t>
                      </a:r>
                      <a:r>
                        <a:rPr lang="it-IT" sz="1200" u="none" strike="noStrike" kern="1200" dirty="0"/>
                        <a:t>road</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MLD3</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6</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Air</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Balti Airport Construction </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MLD4</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7</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Road</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Mures-Iasi-Ungheni motorway section</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ROM1</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8</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Road</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Constanta-Vama Veche Motorway </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ROM2</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9</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Maritime</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Yuzhny Port Infrastructure Development </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UKR1</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r h="252000">
                <a:tc>
                  <a:txBody>
                    <a:bodyPr/>
                    <a:lstStyle/>
                    <a:p>
                      <a:pPr marL="0" algn="ctr" defTabSz="914400" rtl="0" eaLnBrk="1" fontAlgn="ctr" latinLnBrk="0" hangingPunct="1"/>
                      <a:r>
                        <a:rPr lang="it-IT" sz="1200" b="1" u="none" strike="noStrike" kern="1200" dirty="0">
                          <a:solidFill>
                            <a:srgbClr val="FF6600"/>
                          </a:solidFill>
                        </a:rPr>
                        <a:t>10</a:t>
                      </a:r>
                      <a:endParaRPr lang="it-IT" sz="1200" b="1" u="none" strike="noStrike" kern="1200" dirty="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Intermodal</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it-IT" sz="1200" u="none" strike="noStrike" kern="1200" dirty="0"/>
                        <a:t>Ilyichevsk Port</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it-IT" sz="1200" u="none" strike="noStrike" kern="1200" dirty="0"/>
                        <a:t>UKR2</a:t>
                      </a:r>
                      <a:endParaRPr lang="it-IT" sz="1200" b="0" u="none" strike="noStrike" kern="1200" dirty="0">
                        <a:solidFill>
                          <a:schemeClr val="dk1"/>
                        </a:solidFill>
                        <a:latin typeface="+mn-lt"/>
                        <a:ea typeface="+mn-ea"/>
                        <a:cs typeface="+mn-cs"/>
                      </a:endParaRPr>
                    </a:p>
                  </a:txBody>
                  <a:tcPr marL="0" marR="0" marT="0" marB="0" anchor="ctr">
                    <a:solidFill>
                      <a:schemeClr val="lt1">
                        <a:alpha val="70000"/>
                      </a:schemeClr>
                    </a:solidFill>
                  </a:tcPr>
                </a:tc>
              </a:tr>
            </a:tbl>
          </a:graphicData>
        </a:graphic>
      </p:graphicFrame>
      <p:sp>
        <p:nvSpPr>
          <p:cNvPr id="10"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7" descr="Senza nome.png"/>
          <p:cNvPicPr>
            <a:picLocks noChangeAspect="1"/>
          </p:cNvPicPr>
          <p:nvPr/>
        </p:nvPicPr>
        <p:blipFill>
          <a:blip r:embed="rId2" cstate="print">
            <a:lum bright="6000"/>
          </a:blip>
          <a:srcRect t="15031"/>
          <a:stretch>
            <a:fillRect/>
          </a:stretch>
        </p:blipFill>
        <p:spPr bwMode="auto">
          <a:xfrm>
            <a:off x="0" y="1828800"/>
            <a:ext cx="9144000" cy="4114800"/>
          </a:xfrm>
          <a:prstGeom prst="rect">
            <a:avLst/>
          </a:prstGeom>
          <a:noFill/>
          <a:ln w="9525">
            <a:noFill/>
            <a:miter lim="800000"/>
            <a:headEnd/>
            <a:tailEnd/>
          </a:ln>
        </p:spPr>
      </p:pic>
      <p:sp>
        <p:nvSpPr>
          <p:cNvPr id="10243" name="Titolo 1"/>
          <p:cNvSpPr>
            <a:spLocks noGrp="1"/>
          </p:cNvSpPr>
          <p:nvPr>
            <p:ph type="title"/>
          </p:nvPr>
        </p:nvSpPr>
        <p:spPr/>
        <p:txBody>
          <a:bodyPr/>
          <a:lstStyle/>
          <a:p>
            <a:r>
              <a:rPr lang="en-US" smtClean="0">
                <a:latin typeface="Verdana" pitchFamily="34" charset="0"/>
                <a:cs typeface="Arial" charset="0"/>
              </a:rPr>
              <a:t>Presented projects</a:t>
            </a:r>
            <a:endParaRPr lang="it-IT" smtClean="0">
              <a:latin typeface="Verdana" pitchFamily="34" charset="0"/>
              <a:cs typeface="Arial" charset="0"/>
            </a:endParaRPr>
          </a:p>
        </p:txBody>
      </p:sp>
      <p:sp>
        <p:nvSpPr>
          <p:cNvPr id="10244"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Caucasus + Turkey – 13 Projects</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EA304034-0649-48DF-8A1E-04CACF9344B1}" type="slidenum">
              <a:rPr lang="it-IT" smtClean="0"/>
              <a:pPr>
                <a:defRPr/>
              </a:pPr>
              <a:t>7</a:t>
            </a:fld>
            <a:endParaRPr lang="it-IT"/>
          </a:p>
        </p:txBody>
      </p:sp>
      <p:graphicFrame>
        <p:nvGraphicFramePr>
          <p:cNvPr id="11" name="Tabella 10"/>
          <p:cNvGraphicFramePr>
            <a:graphicFrameLocks noGrp="1"/>
          </p:cNvGraphicFramePr>
          <p:nvPr/>
        </p:nvGraphicFramePr>
        <p:xfrm>
          <a:off x="762000" y="1565275"/>
          <a:ext cx="7924800" cy="3794511"/>
        </p:xfrm>
        <a:graphic>
          <a:graphicData uri="http://schemas.openxmlformats.org/drawingml/2006/table">
            <a:tbl>
              <a:tblPr>
                <a:tableStyleId>{9DCAF9ED-07DC-4A11-8D7F-57B35C25682E}</a:tableStyleId>
              </a:tblPr>
              <a:tblGrid>
                <a:gridCol w="452846"/>
                <a:gridCol w="1509486"/>
                <a:gridCol w="4452982"/>
                <a:gridCol w="1509486"/>
              </a:tblGrid>
              <a:tr h="540000">
                <a:tc>
                  <a:txBody>
                    <a:bodyPr/>
                    <a:lstStyle/>
                    <a:p>
                      <a:pPr algn="ctr" fontAlgn="ctr"/>
                      <a:endParaRPr lang="en-GB" sz="1100" b="1" i="0" u="none" strike="noStrike" noProof="0" dirty="0">
                        <a:latin typeface="Arial"/>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400" b="1" u="none" strike="noStrike" kern="1200" noProof="0" smtClean="0">
                          <a:solidFill>
                            <a:srgbClr val="000066"/>
                          </a:solidFill>
                          <a:latin typeface="+mn-lt"/>
                          <a:ea typeface="+mn-ea"/>
                          <a:cs typeface="+mn-cs"/>
                        </a:rPr>
                        <a:t>Mode</a:t>
                      </a:r>
                      <a:endParaRPr lang="en-GB" sz="1400" b="1" u="none" strike="noStrike" kern="1200" noProof="0">
                        <a:solidFill>
                          <a:srgbClr val="000066"/>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400" b="1" u="none" strike="noStrike" kern="1200" noProof="0" smtClean="0">
                          <a:solidFill>
                            <a:srgbClr val="000066"/>
                          </a:solidFill>
                          <a:latin typeface="+mn-lt"/>
                          <a:ea typeface="+mn-ea"/>
                          <a:cs typeface="+mn-cs"/>
                        </a:rPr>
                        <a:t>Project name</a:t>
                      </a:r>
                      <a:endParaRPr lang="en-GB" sz="1400" b="1" u="none" strike="noStrike" kern="1200" noProof="0">
                        <a:solidFill>
                          <a:srgbClr val="000066"/>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400" b="1" u="none" strike="noStrike" kern="1200" noProof="0" dirty="0" smtClean="0">
                          <a:solidFill>
                            <a:srgbClr val="000066"/>
                          </a:solidFill>
                          <a:latin typeface="+mn-lt"/>
                          <a:ea typeface="+mn-ea"/>
                          <a:cs typeface="+mn-cs"/>
                        </a:rPr>
                        <a:t>Project code</a:t>
                      </a:r>
                      <a:endParaRPr lang="en-GB" sz="1400" b="1" u="none" strike="noStrike" kern="1200" noProof="0" dirty="0">
                        <a:solidFill>
                          <a:srgbClr val="000066"/>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1</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Intermodal</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Yerevan Logistic center</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ARM1</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2</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Road</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Rehabilitation of key highway connections</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ARM2</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3</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Rail</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Baku Alyat Beguk Kesir railway rehabilitation</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AZR1</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4</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Intermodal</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Western NIS and Caucasus International Logistic Center</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GEO1</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5</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Intermodal</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Black Sea Optic Fiber Cable</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GEO2</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6</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Rail</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Georgian railway level crossing automation</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GEO3</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7</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Rail</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Poti Baku container block train</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GEO4</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8</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Maritime</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dirty="0" err="1" smtClean="0">
                          <a:solidFill>
                            <a:schemeClr val="dk1"/>
                          </a:solidFill>
                          <a:latin typeface="+mn-lt"/>
                          <a:ea typeface="+mn-ea"/>
                          <a:cs typeface="+mn-cs"/>
                        </a:rPr>
                        <a:t>Ilyichevsk</a:t>
                      </a:r>
                      <a:r>
                        <a:rPr lang="en-GB" sz="1200" u="none" strike="noStrike" kern="1200" noProof="0" dirty="0" smtClean="0">
                          <a:solidFill>
                            <a:schemeClr val="dk1"/>
                          </a:solidFill>
                          <a:latin typeface="+mn-lt"/>
                          <a:ea typeface="+mn-ea"/>
                          <a:cs typeface="+mn-cs"/>
                        </a:rPr>
                        <a:t> Samsun shipping line</a:t>
                      </a: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GEO5</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9</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Maritime</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Varna Ilyichevsk Poti shipping line</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GEO6</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10</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Road</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Rikoti Zestaponi Highway</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GEO7</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11</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Road</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Zestaponi-kutasi Samatredia Highway</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GEO8</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12</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Road</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smtClean="0">
                          <a:solidFill>
                            <a:schemeClr val="dk1"/>
                          </a:solidFill>
                          <a:latin typeface="+mn-lt"/>
                          <a:ea typeface="+mn-ea"/>
                          <a:cs typeface="+mn-cs"/>
                        </a:rPr>
                        <a:t>Gerede Gurbulak road border gate improvement</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TUR1</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r>
              <a:tr h="250347">
                <a:tc>
                  <a:txBody>
                    <a:bodyPr/>
                    <a:lstStyle/>
                    <a:p>
                      <a:pPr marL="0" algn="ctr" defTabSz="914400" rtl="0" eaLnBrk="1" fontAlgn="ctr" latinLnBrk="0" hangingPunct="1"/>
                      <a:r>
                        <a:rPr lang="en-GB" sz="1200" b="1" u="none" strike="noStrike" kern="1200" noProof="0" smtClean="0">
                          <a:solidFill>
                            <a:srgbClr val="FF6600"/>
                          </a:solidFill>
                          <a:latin typeface="+mn-lt"/>
                          <a:ea typeface="+mn-ea"/>
                          <a:cs typeface="+mn-cs"/>
                        </a:rPr>
                        <a:t>13</a:t>
                      </a:r>
                      <a:endParaRPr lang="en-GB" sz="1200" b="1" u="none" strike="noStrike" kern="1200" noProof="0">
                        <a:solidFill>
                          <a:srgbClr val="FF6600"/>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smtClean="0">
                          <a:solidFill>
                            <a:schemeClr val="dk1"/>
                          </a:solidFill>
                          <a:latin typeface="+mn-lt"/>
                          <a:ea typeface="+mn-ea"/>
                          <a:cs typeface="+mn-cs"/>
                        </a:rPr>
                        <a:t>Air</a:t>
                      </a:r>
                      <a:endParaRPr lang="en-GB" sz="1200" u="none" strike="noStrike" kern="1200" noProof="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l" defTabSz="914400" rtl="0" eaLnBrk="1" fontAlgn="ctr" latinLnBrk="0" hangingPunct="1"/>
                      <a:r>
                        <a:rPr lang="en-GB" sz="1200" u="none" strike="noStrike" kern="1200" noProof="0" dirty="0" smtClean="0">
                          <a:solidFill>
                            <a:schemeClr val="dk1"/>
                          </a:solidFill>
                          <a:latin typeface="+mn-lt"/>
                          <a:ea typeface="+mn-ea"/>
                          <a:cs typeface="+mn-cs"/>
                        </a:rPr>
                        <a:t>Istanbul Airport Passengers Rights Information </a:t>
                      </a:r>
                      <a:r>
                        <a:rPr lang="en-GB" sz="1200" u="none" strike="noStrike" kern="1200" noProof="0" dirty="0" err="1" smtClean="0">
                          <a:solidFill>
                            <a:schemeClr val="dk1"/>
                          </a:solidFill>
                          <a:latin typeface="+mn-lt"/>
                          <a:ea typeface="+mn-ea"/>
                          <a:cs typeface="+mn-cs"/>
                        </a:rPr>
                        <a:t>Center</a:t>
                      </a:r>
                      <a:endParaRPr lang="en-GB" sz="1200" u="none" strike="noStrike" kern="1200" noProof="0" dirty="0">
                        <a:solidFill>
                          <a:schemeClr val="dk1"/>
                        </a:solidFill>
                        <a:latin typeface="+mn-lt"/>
                        <a:ea typeface="+mn-ea"/>
                        <a:cs typeface="+mn-cs"/>
                      </a:endParaRPr>
                    </a:p>
                  </a:txBody>
                  <a:tcPr marL="0" marR="0" marT="0" marB="0" anchor="ctr">
                    <a:solidFill>
                      <a:schemeClr val="lt1">
                        <a:alpha val="70000"/>
                      </a:schemeClr>
                    </a:solidFill>
                  </a:tcPr>
                </a:tc>
                <a:tc>
                  <a:txBody>
                    <a:bodyPr/>
                    <a:lstStyle/>
                    <a:p>
                      <a:pPr marL="0" algn="ctr" defTabSz="914400" rtl="0" eaLnBrk="1" fontAlgn="ctr" latinLnBrk="0" hangingPunct="1"/>
                      <a:r>
                        <a:rPr lang="en-GB" sz="1200" u="none" strike="noStrike" kern="1200" noProof="0" dirty="0" smtClean="0">
                          <a:solidFill>
                            <a:schemeClr val="dk1"/>
                          </a:solidFill>
                          <a:latin typeface="+mn-lt"/>
                          <a:ea typeface="+mn-ea"/>
                          <a:cs typeface="+mn-cs"/>
                        </a:rPr>
                        <a:t>TUR2</a:t>
                      </a:r>
                      <a:endParaRPr lang="en-GB" sz="1200" u="none" strike="noStrike" kern="1200" noProof="0" dirty="0">
                        <a:solidFill>
                          <a:schemeClr val="dk1"/>
                        </a:solidFill>
                        <a:latin typeface="+mn-lt"/>
                        <a:ea typeface="+mn-ea"/>
                        <a:cs typeface="+mn-cs"/>
                      </a:endParaRPr>
                    </a:p>
                  </a:txBody>
                  <a:tcPr marL="0" marR="0" marT="0" marB="0" anchor="ctr">
                    <a:solidFill>
                      <a:schemeClr val="lt1">
                        <a:alpha val="70000"/>
                      </a:schemeClr>
                    </a:solidFill>
                  </a:tcPr>
                </a:tc>
              </a:tr>
            </a:tbl>
          </a:graphicData>
        </a:graphic>
      </p:graphicFrame>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9" descr="Senza nome.png"/>
          <p:cNvPicPr>
            <a:picLocks noChangeAspect="1"/>
          </p:cNvPicPr>
          <p:nvPr/>
        </p:nvPicPr>
        <p:blipFill>
          <a:blip r:embed="rId2"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11267" name="Titolo 1"/>
          <p:cNvSpPr>
            <a:spLocks noGrp="1"/>
          </p:cNvSpPr>
          <p:nvPr>
            <p:ph type="title"/>
          </p:nvPr>
        </p:nvSpPr>
        <p:spPr/>
        <p:txBody>
          <a:bodyPr/>
          <a:lstStyle/>
          <a:p>
            <a:r>
              <a:rPr lang="en-US" smtClean="0">
                <a:latin typeface="Verdana" pitchFamily="34" charset="0"/>
                <a:cs typeface="Arial" charset="0"/>
              </a:rPr>
              <a:t>Projects per transport mode</a:t>
            </a:r>
          </a:p>
        </p:txBody>
      </p:sp>
      <p:sp>
        <p:nvSpPr>
          <p:cNvPr id="11268" name="Segnaposto contenuto 2"/>
          <p:cNvSpPr>
            <a:spLocks noGrp="1"/>
          </p:cNvSpPr>
          <p:nvPr>
            <p:ph idx="1"/>
          </p:nvPr>
        </p:nvSpPr>
        <p:spPr>
          <a:xfrm>
            <a:off x="457200" y="11430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Summary of projects per transport mode</a:t>
            </a:r>
          </a:p>
          <a:p>
            <a:pPr algn="ctr">
              <a:spcBef>
                <a:spcPts val="1200"/>
              </a:spcBef>
              <a:spcAft>
                <a:spcPts val="1200"/>
              </a:spcAft>
            </a:pPr>
            <a:endParaRPr lang="it-IT" sz="1800" smtClean="0">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F26858A0-67D8-493F-87D1-AD2B1E523345}" type="slidenum">
              <a:rPr lang="it-IT" smtClean="0"/>
              <a:pPr>
                <a:defRPr/>
              </a:pPr>
              <a:t>8</a:t>
            </a:fld>
            <a:endParaRPr lang="it-IT"/>
          </a:p>
        </p:txBody>
      </p:sp>
      <p:graphicFrame>
        <p:nvGraphicFramePr>
          <p:cNvPr id="7" name="Tabella 6"/>
          <p:cNvGraphicFramePr>
            <a:graphicFrameLocks noGrp="1"/>
          </p:cNvGraphicFramePr>
          <p:nvPr/>
        </p:nvGraphicFramePr>
        <p:xfrm>
          <a:off x="609600" y="2667000"/>
          <a:ext cx="8001000" cy="1465200"/>
        </p:xfrm>
        <a:graphic>
          <a:graphicData uri="http://schemas.openxmlformats.org/drawingml/2006/table">
            <a:tbl>
              <a:tblPr>
                <a:tableStyleId>{5DA37D80-6434-44D0-A028-1B22A696006F}</a:tableStyleId>
              </a:tblPr>
              <a:tblGrid>
                <a:gridCol w="2133600"/>
                <a:gridCol w="1173480"/>
                <a:gridCol w="1173480"/>
                <a:gridCol w="1173480"/>
                <a:gridCol w="1173480"/>
                <a:gridCol w="1173480"/>
              </a:tblGrid>
              <a:tr h="457200">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Region</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Air</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Rail</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Road</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Maritime</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Intermodal</a:t>
                      </a:r>
                    </a:p>
                  </a:txBody>
                  <a:tcPr marL="0" marR="0" marT="0" marB="0" anchor="ctr">
                    <a:solidFill>
                      <a:srgbClr val="FFFFFF">
                        <a:alpha val="67843"/>
                      </a:srgbClr>
                    </a:solidFill>
                  </a:tcPr>
                </a:tc>
              </a:tr>
              <a:tr h="252000">
                <a:tc>
                  <a:txBody>
                    <a:bodyPr/>
                    <a:lstStyle/>
                    <a:p>
                      <a:pPr algn="ctr" fontAlgn="ctr"/>
                      <a:r>
                        <a:rPr lang="en-GB" sz="1400" b="1" i="0" u="none" strike="noStrike" noProof="0" smtClean="0">
                          <a:solidFill>
                            <a:srgbClr val="FF6600"/>
                          </a:solidFill>
                          <a:latin typeface="+mn-lt"/>
                        </a:rPr>
                        <a:t>Central Asia</a:t>
                      </a:r>
                      <a:endParaRPr lang="en-GB" sz="1400" b="1" i="0" u="none" strike="noStrike" noProof="0">
                        <a:solidFill>
                          <a:srgbClr val="FF6600"/>
                        </a:solidFill>
                        <a:latin typeface="+mn-lt"/>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3</a:t>
                      </a:r>
                      <a:endParaRPr lang="en-GB" sz="1400" b="1" i="0" u="none" strike="noStrike" kern="1200" noProof="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6</a:t>
                      </a:r>
                      <a:endParaRPr lang="en-GB" sz="1400" b="1" i="0" u="none" strike="noStrike" kern="1200" noProof="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6</a:t>
                      </a:r>
                      <a:endParaRPr lang="en-GB" sz="1400" b="1" i="0" u="none" strike="noStrike" kern="1200" noProof="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0</a:t>
                      </a:r>
                      <a:endParaRPr lang="en-GB" sz="1400" b="1" i="0" u="none" strike="noStrike" kern="1200" noProof="0" dirty="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1</a:t>
                      </a:r>
                      <a:endParaRPr lang="en-GB" sz="1400" b="1" i="0" u="none" strike="noStrike" kern="1200" noProof="0">
                        <a:solidFill>
                          <a:srgbClr val="000066"/>
                        </a:solidFill>
                        <a:latin typeface="+mn-lt"/>
                        <a:ea typeface="+mn-ea"/>
                        <a:cs typeface="+mn-cs"/>
                      </a:endParaRPr>
                    </a:p>
                  </a:txBody>
                  <a:tcPr marL="0" marR="0" marT="0" marB="0" anchor="ctr">
                    <a:solidFill>
                      <a:srgbClr val="FFFFFF">
                        <a:alpha val="67843"/>
                      </a:srgbClr>
                    </a:solidFill>
                  </a:tcPr>
                </a:tc>
              </a:tr>
              <a:tr h="252000">
                <a:tc>
                  <a:txBody>
                    <a:bodyPr/>
                    <a:lstStyle/>
                    <a:p>
                      <a:pPr algn="ctr" fontAlgn="ctr"/>
                      <a:r>
                        <a:rPr lang="en-GB" sz="1400" b="1" i="0" u="none" strike="noStrike" noProof="0" smtClean="0">
                          <a:solidFill>
                            <a:srgbClr val="FF6600"/>
                          </a:solidFill>
                          <a:latin typeface="+mn-lt"/>
                        </a:rPr>
                        <a:t>South East Europe</a:t>
                      </a:r>
                      <a:endParaRPr lang="en-GB" sz="1400" b="1" i="0" u="none" strike="noStrike" noProof="0">
                        <a:solidFill>
                          <a:srgbClr val="FF6600"/>
                        </a:solidFill>
                        <a:latin typeface="+mn-lt"/>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1</a:t>
                      </a:r>
                      <a:endParaRPr lang="en-GB" sz="1400" b="1" i="0" u="none" strike="noStrike" kern="1200" noProof="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0</a:t>
                      </a:r>
                      <a:endParaRPr lang="en-GB" sz="1400" b="1" i="0" u="none" strike="noStrike" kern="1200" noProof="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4</a:t>
                      </a:r>
                      <a:endParaRPr lang="en-GB" sz="1400" b="1" i="0" u="none" strike="noStrike" kern="1200" noProof="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2</a:t>
                      </a:r>
                      <a:endParaRPr lang="en-GB" sz="1400" b="1" i="0" u="none" strike="noStrike" kern="1200" noProof="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3</a:t>
                      </a:r>
                      <a:endParaRPr lang="en-GB" sz="1400" b="1" i="0" u="none" strike="noStrike" kern="1200" noProof="0" dirty="0">
                        <a:solidFill>
                          <a:srgbClr val="000066"/>
                        </a:solidFill>
                        <a:latin typeface="+mn-lt"/>
                        <a:ea typeface="+mn-ea"/>
                        <a:cs typeface="+mn-cs"/>
                      </a:endParaRPr>
                    </a:p>
                  </a:txBody>
                  <a:tcPr marL="0" marR="0" marT="0" marB="0" anchor="ctr">
                    <a:solidFill>
                      <a:srgbClr val="FFFFFF">
                        <a:alpha val="67843"/>
                      </a:srgbClr>
                    </a:solidFill>
                  </a:tcPr>
                </a:tc>
              </a:tr>
              <a:tr h="25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noProof="0" dirty="0" smtClean="0">
                          <a:solidFill>
                            <a:srgbClr val="FF6600"/>
                          </a:solidFill>
                          <a:latin typeface="+mn-lt"/>
                        </a:rPr>
                        <a:t>Caucasus + Turkey</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1</a:t>
                      </a:r>
                      <a:endParaRPr lang="en-GB" sz="1400" b="1" i="0" u="none" strike="noStrike" kern="1200" noProof="0" dirty="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3</a:t>
                      </a:r>
                      <a:endParaRPr lang="en-GB" sz="1400" b="1" i="0" u="none" strike="noStrike" kern="1200" noProof="0" dirty="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4</a:t>
                      </a:r>
                      <a:endParaRPr lang="en-GB" sz="1400" b="1" i="0" u="none" strike="noStrike" kern="1200" noProof="0" dirty="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2</a:t>
                      </a:r>
                      <a:endParaRPr lang="en-GB" sz="1400" b="1" i="0" u="none" strike="noStrike" kern="1200" noProof="0" dirty="0">
                        <a:solidFill>
                          <a:srgbClr val="000066"/>
                        </a:solidFill>
                        <a:latin typeface="+mn-lt"/>
                        <a:ea typeface="+mn-ea"/>
                        <a:cs typeface="+mn-cs"/>
                      </a:endParaRP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000066"/>
                          </a:solidFill>
                          <a:latin typeface="+mn-lt"/>
                          <a:ea typeface="+mn-ea"/>
                          <a:cs typeface="+mn-cs"/>
                        </a:rPr>
                        <a:t>3</a:t>
                      </a:r>
                      <a:endParaRPr lang="en-GB" sz="1400" b="1" i="0" u="none" strike="noStrike" kern="1200" noProof="0" dirty="0">
                        <a:solidFill>
                          <a:srgbClr val="000066"/>
                        </a:solidFill>
                        <a:latin typeface="+mn-lt"/>
                        <a:ea typeface="+mn-ea"/>
                        <a:cs typeface="+mn-cs"/>
                      </a:endParaRPr>
                    </a:p>
                  </a:txBody>
                  <a:tcPr marL="0" marR="0" marT="0" marB="0" anchor="ctr">
                    <a:solidFill>
                      <a:srgbClr val="FFFFFF">
                        <a:alpha val="67843"/>
                      </a:srgbClr>
                    </a:solidFill>
                  </a:tcPr>
                </a:tc>
              </a:tr>
              <a:tr h="252000">
                <a:tc>
                  <a:txBody>
                    <a:bodyPr/>
                    <a:lstStyle/>
                    <a:p>
                      <a:pPr marL="0" algn="ctr" defTabSz="914400" rtl="0" eaLnBrk="1" fontAlgn="ctr" latinLnBrk="0" hangingPunct="1"/>
                      <a:r>
                        <a:rPr lang="en-GB" sz="1400" b="1" i="0" u="none" strike="noStrike" kern="1200" noProof="0" smtClean="0">
                          <a:solidFill>
                            <a:srgbClr val="000066"/>
                          </a:solidFill>
                          <a:latin typeface="+mn-lt"/>
                          <a:ea typeface="+mn-ea"/>
                          <a:cs typeface="+mn-cs"/>
                        </a:rPr>
                        <a:t>TOTAL</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FF6600"/>
                          </a:solidFill>
                          <a:latin typeface="+mn-lt"/>
                          <a:ea typeface="+mn-ea"/>
                          <a:cs typeface="+mn-cs"/>
                        </a:rPr>
                        <a:t>5</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FF6600"/>
                          </a:solidFill>
                          <a:latin typeface="+mn-lt"/>
                          <a:ea typeface="+mn-ea"/>
                          <a:cs typeface="+mn-cs"/>
                        </a:rPr>
                        <a:t>9</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FF6600"/>
                          </a:solidFill>
                          <a:latin typeface="+mn-lt"/>
                          <a:ea typeface="+mn-ea"/>
                          <a:cs typeface="+mn-cs"/>
                        </a:rPr>
                        <a:t>14</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FF6600"/>
                          </a:solidFill>
                          <a:latin typeface="+mn-lt"/>
                          <a:ea typeface="+mn-ea"/>
                          <a:cs typeface="+mn-cs"/>
                        </a:rPr>
                        <a:t>4</a:t>
                      </a:r>
                    </a:p>
                  </a:txBody>
                  <a:tcPr marL="0" marR="0" marT="0" marB="0" anchor="ctr">
                    <a:solidFill>
                      <a:srgbClr val="FFFFFF">
                        <a:alpha val="67843"/>
                      </a:srgbClr>
                    </a:solidFill>
                  </a:tcPr>
                </a:tc>
                <a:tc>
                  <a:txBody>
                    <a:bodyPr/>
                    <a:lstStyle/>
                    <a:p>
                      <a:pPr marL="0" algn="ctr" defTabSz="914400" rtl="0" eaLnBrk="1" fontAlgn="ctr" latinLnBrk="0" hangingPunct="1"/>
                      <a:r>
                        <a:rPr lang="en-GB" sz="1400" b="1" i="0" u="none" strike="noStrike" kern="1200" noProof="0" dirty="0" smtClean="0">
                          <a:solidFill>
                            <a:srgbClr val="FF6600"/>
                          </a:solidFill>
                          <a:latin typeface="+mn-lt"/>
                          <a:ea typeface="+mn-ea"/>
                          <a:cs typeface="+mn-cs"/>
                        </a:rPr>
                        <a:t>7</a:t>
                      </a:r>
                    </a:p>
                  </a:txBody>
                  <a:tcPr marL="0" marR="0" marT="0" marB="0" anchor="ctr">
                    <a:solidFill>
                      <a:srgbClr val="FFFFFF">
                        <a:alpha val="67843"/>
                      </a:srgbClr>
                    </a:solidFill>
                  </a:tcPr>
                </a:tc>
              </a:tr>
            </a:tbl>
          </a:graphicData>
        </a:graphic>
      </p:graphicFrame>
      <p:sp>
        <p:nvSpPr>
          <p:cNvPr id="8"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it-IT" sz="1000" dirty="0">
                <a:solidFill>
                  <a:schemeClr val="bg1"/>
                </a:solidFill>
                <a:latin typeface="+mj-lt"/>
              </a:rPr>
              <a:t>Milan, 8-9 </a:t>
            </a:r>
            <a:r>
              <a:rPr lang="it-IT" sz="1000" dirty="0" err="1">
                <a:solidFill>
                  <a:schemeClr val="bg1"/>
                </a:solidFill>
                <a:latin typeface="+mj-lt"/>
              </a:rPr>
              <a:t>June</a:t>
            </a:r>
            <a:r>
              <a:rPr lang="it-IT" sz="1000" dirty="0">
                <a:solidFill>
                  <a:schemeClr val="bg1"/>
                </a:solidFill>
                <a:latin typeface="+mj-lt"/>
              </a:rPr>
              <a:t> 2011</a:t>
            </a:r>
          </a:p>
        </p:txBody>
      </p:sp>
      <p:pic>
        <p:nvPicPr>
          <p:cNvPr id="11315" name="Immagine 8" descr="TEST_01_BLU.png"/>
          <p:cNvPicPr>
            <a:picLocks noChangeAspect="1"/>
          </p:cNvPicPr>
          <p:nvPr/>
        </p:nvPicPr>
        <p:blipFill>
          <a:blip r:embed="rId3" cstate="print"/>
          <a:srcRect/>
          <a:stretch>
            <a:fillRect/>
          </a:stretch>
        </p:blipFill>
        <p:spPr bwMode="auto">
          <a:xfrm>
            <a:off x="0" y="5334000"/>
            <a:ext cx="9144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7" descr="Senza nome.png"/>
          <p:cNvPicPr>
            <a:picLocks noChangeAspect="1"/>
          </p:cNvPicPr>
          <p:nvPr/>
        </p:nvPicPr>
        <p:blipFill>
          <a:blip r:embed="rId2" cstate="print">
            <a:lum bright="6000"/>
          </a:blip>
          <a:srcRect t="15031"/>
          <a:stretch>
            <a:fillRect/>
          </a:stretch>
        </p:blipFill>
        <p:spPr bwMode="auto">
          <a:xfrm>
            <a:off x="0" y="1447800"/>
            <a:ext cx="9144000" cy="4114800"/>
          </a:xfrm>
          <a:prstGeom prst="rect">
            <a:avLst/>
          </a:prstGeom>
          <a:noFill/>
          <a:ln w="9525">
            <a:noFill/>
            <a:miter lim="800000"/>
            <a:headEnd/>
            <a:tailEnd/>
          </a:ln>
        </p:spPr>
      </p:pic>
      <p:sp>
        <p:nvSpPr>
          <p:cNvPr id="12291" name="Titolo 1"/>
          <p:cNvSpPr>
            <a:spLocks noGrp="1"/>
          </p:cNvSpPr>
          <p:nvPr>
            <p:ph type="title"/>
          </p:nvPr>
        </p:nvSpPr>
        <p:spPr/>
        <p:txBody>
          <a:bodyPr/>
          <a:lstStyle/>
          <a:p>
            <a:r>
              <a:rPr lang="en-US" smtClean="0">
                <a:latin typeface="Verdana" pitchFamily="34" charset="0"/>
                <a:cs typeface="Arial" charset="0"/>
              </a:rPr>
              <a:t>Selection of the priority projects</a:t>
            </a:r>
          </a:p>
        </p:txBody>
      </p:sp>
      <p:sp>
        <p:nvSpPr>
          <p:cNvPr id="12292" name="Segnaposto contenuto 2"/>
          <p:cNvSpPr>
            <a:spLocks noGrp="1"/>
          </p:cNvSpPr>
          <p:nvPr>
            <p:ph idx="1"/>
          </p:nvPr>
        </p:nvSpPr>
        <p:spPr>
          <a:xfrm>
            <a:off x="457200" y="914400"/>
            <a:ext cx="8382000" cy="381000"/>
          </a:xfrm>
        </p:spPr>
        <p:txBody>
          <a:bodyPr/>
          <a:lstStyle/>
          <a:p>
            <a:pPr algn="ctr">
              <a:spcBef>
                <a:spcPts val="1200"/>
              </a:spcBef>
              <a:spcAft>
                <a:spcPts val="1200"/>
              </a:spcAft>
              <a:buFontTx/>
              <a:buNone/>
            </a:pPr>
            <a:r>
              <a:rPr lang="en-US" sz="1800" b="1" smtClean="0">
                <a:solidFill>
                  <a:srgbClr val="FF6600"/>
                </a:solidFill>
                <a:latin typeface="Verdana" pitchFamily="34" charset="0"/>
                <a:cs typeface="Arial" charset="0"/>
              </a:rPr>
              <a:t>Proposed list of priority projects</a:t>
            </a:r>
          </a:p>
          <a:p>
            <a:pPr algn="ctr">
              <a:spcBef>
                <a:spcPts val="1200"/>
              </a:spcBef>
              <a:spcAft>
                <a:spcPts val="1200"/>
              </a:spcAft>
            </a:pPr>
            <a:endParaRPr lang="en-US" sz="1800" b="1" smtClean="0">
              <a:solidFill>
                <a:srgbClr val="FF6600"/>
              </a:solidFill>
              <a:latin typeface="Verdana" pitchFamily="34" charset="0"/>
              <a:cs typeface="Arial" charset="0"/>
            </a:endParaRPr>
          </a:p>
        </p:txBody>
      </p:sp>
      <p:sp>
        <p:nvSpPr>
          <p:cNvPr id="6" name="Segnaposto numero diapositiva 5"/>
          <p:cNvSpPr>
            <a:spLocks noGrp="1"/>
          </p:cNvSpPr>
          <p:nvPr>
            <p:ph type="sldNum" sz="quarter" idx="12"/>
          </p:nvPr>
        </p:nvSpPr>
        <p:spPr/>
        <p:txBody>
          <a:bodyPr/>
          <a:lstStyle/>
          <a:p>
            <a:pPr>
              <a:defRPr/>
            </a:pPr>
            <a:fld id="{FD8744AF-2348-4FAA-A924-C02F96A294F4}" type="slidenum">
              <a:rPr lang="en-US" smtClean="0"/>
              <a:pPr>
                <a:defRPr/>
              </a:pPr>
              <a:t>9</a:t>
            </a:fld>
            <a:endParaRPr lang="en-US"/>
          </a:p>
        </p:txBody>
      </p:sp>
      <p:sp>
        <p:nvSpPr>
          <p:cNvPr id="7" name="Segnaposto data 3"/>
          <p:cNvSpPr txBox="1">
            <a:spLocks/>
          </p:cNvSpPr>
          <p:nvPr/>
        </p:nvSpPr>
        <p:spPr bwMode="auto">
          <a:xfrm>
            <a:off x="990600" y="6477000"/>
            <a:ext cx="7086600" cy="381000"/>
          </a:xfrm>
          <a:prstGeom prst="rect">
            <a:avLst/>
          </a:prstGeom>
          <a:noFill/>
          <a:ln w="9525">
            <a:noFill/>
            <a:miter lim="800000"/>
            <a:headEnd/>
            <a:tailEnd/>
          </a:ln>
          <a:effectLst/>
        </p:spPr>
        <p:txBody>
          <a:bodyPr/>
          <a:lstStyle/>
          <a:p>
            <a:pPr algn="ctr">
              <a:defRPr/>
            </a:pPr>
            <a:r>
              <a:rPr lang="en-US" sz="1000">
                <a:solidFill>
                  <a:schemeClr val="bg1"/>
                </a:solidFill>
                <a:latin typeface="+mn-lt"/>
              </a:rPr>
              <a:t>Milan, 8-9 June 2011</a:t>
            </a:r>
          </a:p>
        </p:txBody>
      </p:sp>
      <p:graphicFrame>
        <p:nvGraphicFramePr>
          <p:cNvPr id="8" name="Tabella 7"/>
          <p:cNvGraphicFramePr>
            <a:graphicFrameLocks noGrp="1"/>
          </p:cNvGraphicFramePr>
          <p:nvPr/>
        </p:nvGraphicFramePr>
        <p:xfrm>
          <a:off x="762000" y="1600200"/>
          <a:ext cx="7696200" cy="3963098"/>
        </p:xfrm>
        <a:graphic>
          <a:graphicData uri="http://schemas.openxmlformats.org/drawingml/2006/table">
            <a:tbl>
              <a:tblPr>
                <a:tableStyleId>{9DCAF9ED-07DC-4A11-8D7F-57B35C25682E}</a:tableStyleId>
              </a:tblPr>
              <a:tblGrid>
                <a:gridCol w="1628392"/>
                <a:gridCol w="4869228"/>
                <a:gridCol w="1198580"/>
              </a:tblGrid>
              <a:tr h="60047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Mode</a:t>
                      </a:r>
                      <a:endParaRPr kumimoji="0" lang="en-GB" sz="1400" b="1" i="0" u="none" strike="noStrike" kern="1200" cap="none" normalizeH="0" baseline="0" noProof="0" dirty="0">
                        <a:ln>
                          <a:noFill/>
                        </a:ln>
                        <a:solidFill>
                          <a:srgbClr val="000066"/>
                        </a:solidFill>
                        <a:effectLst/>
                        <a:latin typeface="Verdana" pitchFamily="34" charset="0"/>
                        <a:ea typeface="+mn-ea"/>
                        <a:cs typeface="Arial" charset="0"/>
                      </a:endParaRPr>
                    </a:p>
                  </a:txBody>
                  <a:tcPr marL="0" marR="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smtClean="0">
                          <a:ln>
                            <a:noFill/>
                          </a:ln>
                          <a:solidFill>
                            <a:srgbClr val="000066"/>
                          </a:solidFill>
                          <a:effectLst/>
                          <a:latin typeface="Verdana" pitchFamily="34" charset="0"/>
                          <a:ea typeface="+mn-ea"/>
                          <a:cs typeface="Arial" charset="0"/>
                        </a:rPr>
                        <a:t>Project name</a:t>
                      </a:r>
                      <a:endParaRPr kumimoji="0" lang="en-GB" sz="1400" b="1" i="0" u="none" strike="noStrike" kern="1200" cap="none" normalizeH="0" baseline="0" noProof="0">
                        <a:ln>
                          <a:noFill/>
                        </a:ln>
                        <a:solidFill>
                          <a:srgbClr val="000066"/>
                        </a:solidFill>
                        <a:effectLst/>
                        <a:latin typeface="Verdana" pitchFamily="34" charset="0"/>
                        <a:ea typeface="+mn-ea"/>
                        <a:cs typeface="Arial" charset="0"/>
                      </a:endParaRPr>
                    </a:p>
                  </a:txBody>
                  <a:tcPr marL="0" marR="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smtClean="0">
                          <a:ln>
                            <a:noFill/>
                          </a:ln>
                          <a:solidFill>
                            <a:srgbClr val="000066"/>
                          </a:solidFill>
                          <a:effectLst/>
                          <a:latin typeface="Verdana" pitchFamily="34" charset="0"/>
                          <a:ea typeface="+mn-ea"/>
                          <a:cs typeface="Arial" charset="0"/>
                        </a:rPr>
                        <a:t>Project code</a:t>
                      </a:r>
                      <a:endParaRPr kumimoji="0" lang="en-GB" sz="1400" b="1" i="0" u="none" strike="noStrike" kern="1200" cap="none" normalizeH="0" baseline="0" noProof="0" dirty="0">
                        <a:ln>
                          <a:noFill/>
                        </a:ln>
                        <a:solidFill>
                          <a:srgbClr val="000066"/>
                        </a:solidFill>
                        <a:effectLst/>
                        <a:latin typeface="Verdana" pitchFamily="34" charset="0"/>
                        <a:ea typeface="+mn-ea"/>
                        <a:cs typeface="Arial" charset="0"/>
                      </a:endParaRPr>
                    </a:p>
                  </a:txBody>
                  <a:tcPr marL="0" marR="0" marT="0"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Road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Tashkent-Shimkent road reconstruction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KAZ4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Road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en-US" sz="1200" b="1" u="none" strike="noStrike">
                          <a:latin typeface="Verdana" pitchFamily="34" charset="0"/>
                          <a:ea typeface="Verdana" pitchFamily="34" charset="0"/>
                          <a:cs typeface="Verdana" pitchFamily="34" charset="0"/>
                        </a:rPr>
                        <a:t>Centralised Information Web for Customs </a:t>
                      </a:r>
                      <a:endParaRPr lang="en-US"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UZB2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Road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Slobozia Bypass on Chisinau-Giurgiulesti road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MLD3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Road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Mures-Iasi-Ungheni motorway section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ROM1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Air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Aeronavigation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KYR2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Air</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Istanbul Airport Passengers Rights Information Center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TUR2</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Rail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Vakhdat-Dzirgatal (-Kyrgyzstan)  railway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TAJ2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Rail</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fr-FR" sz="1200" b="1" u="none" strike="noStrike">
                          <a:latin typeface="Verdana" pitchFamily="34" charset="0"/>
                          <a:ea typeface="Verdana" pitchFamily="34" charset="0"/>
                          <a:cs typeface="Verdana" pitchFamily="34" charset="0"/>
                        </a:rPr>
                        <a:t>Poti Baku container block train </a:t>
                      </a:r>
                      <a:endParaRPr lang="fr-FR"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GEO4</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Rail</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Baku Alyat Beguk Kesir railway rehabilitation</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AZR1</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Maritime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Varna Ferryboat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BUL1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Intermodal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a:latin typeface="Verdana" pitchFamily="34" charset="0"/>
                          <a:ea typeface="Verdana" pitchFamily="34" charset="0"/>
                          <a:cs typeface="Verdana" pitchFamily="34" charset="0"/>
                        </a:rPr>
                        <a:t>Ilyichevsk Port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a:latin typeface="Verdana" pitchFamily="34" charset="0"/>
                          <a:ea typeface="Verdana" pitchFamily="34" charset="0"/>
                          <a:cs typeface="Verdana" pitchFamily="34" charset="0"/>
                        </a:rPr>
                        <a:t>UKR2 </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r>
              <a:tr h="280219">
                <a:tc>
                  <a:txBody>
                    <a:bodyPr/>
                    <a:lstStyle/>
                    <a:p>
                      <a:pPr algn="ctr" rtl="0" fontAlgn="ctr"/>
                      <a:r>
                        <a:rPr lang="it-IT" sz="1200" b="1" u="none" strike="noStrike">
                          <a:latin typeface="Verdana" pitchFamily="34" charset="0"/>
                          <a:ea typeface="Verdana" pitchFamily="34" charset="0"/>
                          <a:cs typeface="Verdana" pitchFamily="34" charset="0"/>
                        </a:rPr>
                        <a:t>Intermodal</a:t>
                      </a:r>
                      <a:endParaRPr lang="it-IT" sz="1200" b="1" i="0" u="none" strike="noStrike">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l" rtl="0" fontAlgn="ctr"/>
                      <a:r>
                        <a:rPr lang="it-IT" sz="1200" b="1" u="none" strike="noStrike" dirty="0" err="1">
                          <a:latin typeface="Verdana" pitchFamily="34" charset="0"/>
                          <a:ea typeface="Verdana" pitchFamily="34" charset="0"/>
                          <a:cs typeface="Verdana" pitchFamily="34" charset="0"/>
                        </a:rPr>
                        <a:t>Yerevan</a:t>
                      </a:r>
                      <a:r>
                        <a:rPr lang="it-IT" sz="1200" b="1" u="none" strike="noStrike" dirty="0">
                          <a:latin typeface="Verdana" pitchFamily="34" charset="0"/>
                          <a:ea typeface="Verdana" pitchFamily="34" charset="0"/>
                          <a:cs typeface="Verdana" pitchFamily="34" charset="0"/>
                        </a:rPr>
                        <a:t> </a:t>
                      </a:r>
                      <a:r>
                        <a:rPr lang="it-IT" sz="1200" b="1" u="none" strike="noStrike" dirty="0" err="1">
                          <a:latin typeface="Verdana" pitchFamily="34" charset="0"/>
                          <a:ea typeface="Verdana" pitchFamily="34" charset="0"/>
                          <a:cs typeface="Verdana" pitchFamily="34" charset="0"/>
                        </a:rPr>
                        <a:t>Logistic</a:t>
                      </a:r>
                      <a:r>
                        <a:rPr lang="it-IT" sz="1200" b="1" u="none" strike="noStrike" dirty="0">
                          <a:latin typeface="Verdana" pitchFamily="34" charset="0"/>
                          <a:ea typeface="Verdana" pitchFamily="34" charset="0"/>
                          <a:cs typeface="Verdana" pitchFamily="34" charset="0"/>
                        </a:rPr>
                        <a:t> center </a:t>
                      </a:r>
                      <a:endParaRPr lang="it-IT" sz="1200" b="1" i="0" u="none" strike="noStrike" dirty="0">
                        <a:solidFill>
                          <a:srgbClr val="000000"/>
                        </a:solidFill>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it-IT" sz="1200" b="1" u="none" strike="noStrike" dirty="0">
                          <a:latin typeface="Verdana" pitchFamily="34" charset="0"/>
                          <a:ea typeface="Verdana" pitchFamily="34" charset="0"/>
                          <a:cs typeface="Verdana" pitchFamily="34" charset="0"/>
                        </a:rPr>
                        <a:t>ARM1</a:t>
                      </a:r>
                      <a:endParaRPr lang="it-IT" sz="1200" b="1" i="0" u="none" strike="noStrike" dirty="0">
                        <a:solidFill>
                          <a:srgbClr val="000000"/>
                        </a:solidFill>
                        <a:latin typeface="Verdana" pitchFamily="34" charset="0"/>
                        <a:ea typeface="Verdana" pitchFamily="34" charset="0"/>
                        <a:cs typeface="Verdana"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truttura predefinita">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1415</Words>
  <Application>Microsoft Office PowerPoint</Application>
  <PresentationFormat>On-screen Show (4:3)</PresentationFormat>
  <Paragraphs>452</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Verdana</vt:lpstr>
      <vt:lpstr>Calibri</vt:lpstr>
      <vt:lpstr>Times New Roman</vt:lpstr>
      <vt:lpstr>Symbol</vt:lpstr>
      <vt:lpstr>3_Struttura predefinita</vt:lpstr>
      <vt:lpstr>Prioritization Process II</vt:lpstr>
      <vt:lpstr>II Prioritization process</vt:lpstr>
      <vt:lpstr>Weights for criteria</vt:lpstr>
      <vt:lpstr>II Prioritization process</vt:lpstr>
      <vt:lpstr>Presented projects</vt:lpstr>
      <vt:lpstr>Presented projects</vt:lpstr>
      <vt:lpstr>Presented projects</vt:lpstr>
      <vt:lpstr>Projects per transport mode</vt:lpstr>
      <vt:lpstr>Selection of the priority projects</vt:lpstr>
      <vt:lpstr>Priority projects per transport mode</vt:lpstr>
      <vt:lpstr>Priority projects per transport mode</vt:lpstr>
      <vt:lpstr>Priority projects per transport mode</vt:lpstr>
      <vt:lpstr>Priority projects per transport mode</vt:lpstr>
      <vt:lpstr>Priority projects per transport mode</vt:lpstr>
      <vt:lpstr>Further steps</vt:lpstr>
      <vt:lpstr>Further steps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dc:creator>
  <cp:lastModifiedBy>Ramina Majidova</cp:lastModifiedBy>
  <cp:revision>267</cp:revision>
  <cp:lastPrinted>1601-01-01T00:00:00Z</cp:lastPrinted>
  <dcterms:created xsi:type="dcterms:W3CDTF">2010-09-06T19:26:35Z</dcterms:created>
  <dcterms:modified xsi:type="dcterms:W3CDTF">2011-06-16T08:00:55Z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